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sldIdLst>
    <p:sldId id="272" r:id="rId5"/>
    <p:sldId id="268" r:id="rId6"/>
    <p:sldId id="285" r:id="rId7"/>
    <p:sldId id="290" r:id="rId8"/>
    <p:sldId id="289" r:id="rId9"/>
    <p:sldId id="292" r:id="rId10"/>
    <p:sldId id="288" r:id="rId11"/>
    <p:sldId id="291" r:id="rId12"/>
    <p:sldId id="293" r:id="rId13"/>
    <p:sldId id="294" r:id="rId14"/>
    <p:sldId id="287" r:id="rId15"/>
    <p:sldId id="26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4" r:id="rId24"/>
    <p:sldId id="305" r:id="rId25"/>
    <p:sldId id="307" r:id="rId26"/>
    <p:sldId id="303" r:id="rId27"/>
    <p:sldId id="281" r:id="rId28"/>
    <p:sldId id="308" r:id="rId29"/>
    <p:sldId id="309" r:id="rId30"/>
    <p:sldId id="310" r:id="rId31"/>
    <p:sldId id="311" r:id="rId32"/>
    <p:sldId id="313" r:id="rId33"/>
    <p:sldId id="315" r:id="rId34"/>
    <p:sldId id="320" r:id="rId35"/>
    <p:sldId id="314" r:id="rId36"/>
    <p:sldId id="316" r:id="rId37"/>
    <p:sldId id="317" r:id="rId38"/>
    <p:sldId id="318" r:id="rId39"/>
    <p:sldId id="319" r:id="rId40"/>
    <p:sldId id="274" r:id="rId41"/>
    <p:sldId id="27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598" autoAdjust="0"/>
  </p:normalViewPr>
  <p:slideViewPr>
    <p:cSldViewPr snapToGrid="0">
      <p:cViewPr>
        <p:scale>
          <a:sx n="66" d="100"/>
          <a:sy n="66" d="100"/>
        </p:scale>
        <p:origin x="32" y="80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D09587-20E1-4C26-B0FF-9FE6413C7F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A835B79-DFCB-4539-8E5F-FBA021A154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T</a:t>
          </a:r>
          <a:r>
            <a:rPr lang="en-US" b="0" i="0" baseline="0" dirty="0"/>
            <a:t>: Set of trees in the forest (|T| = T)</a:t>
          </a:r>
          <a:endParaRPr lang="en-US" dirty="0"/>
        </a:p>
      </dgm:t>
    </dgm:pt>
    <dgm:pt modelId="{0971EAE4-B42E-4E76-9FCE-ECC9E8A32D42}" type="parTrans" cxnId="{E38694A7-297D-47F7-849C-631ACB48D684}">
      <dgm:prSet/>
      <dgm:spPr/>
      <dgm:t>
        <a:bodyPr/>
        <a:lstStyle/>
        <a:p>
          <a:endParaRPr lang="en-US"/>
        </a:p>
      </dgm:t>
    </dgm:pt>
    <dgm:pt modelId="{3E0A9255-21BC-4E2F-B58E-795FFCE86F2B}" type="sibTrans" cxnId="{E38694A7-297D-47F7-849C-631ACB48D684}">
      <dgm:prSet/>
      <dgm:spPr/>
      <dgm:t>
        <a:bodyPr/>
        <a:lstStyle/>
        <a:p>
          <a:endParaRPr lang="en-US"/>
        </a:p>
      </dgm:t>
    </dgm:pt>
    <dgm:pt modelId="{32AF262D-F53E-4760-989E-AA8B0AD527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Sᵢ</a:t>
          </a:r>
          <a:r>
            <a:rPr lang="en-US" b="0" i="0" baseline="0" dirty="0"/>
            <a:t>: Trees where obs. </a:t>
          </a:r>
          <a:r>
            <a:rPr lang="en-US" b="0" i="1" baseline="0" dirty="0" err="1"/>
            <a:t>i</a:t>
          </a:r>
          <a:r>
            <a:rPr lang="en-US" b="0" i="0" baseline="0" dirty="0"/>
            <a:t>  is OOB</a:t>
          </a:r>
          <a:endParaRPr lang="en-US" dirty="0"/>
        </a:p>
      </dgm:t>
    </dgm:pt>
    <dgm:pt modelId="{E34ABC18-3E00-4EF7-8BC9-2999719B01C4}" type="parTrans" cxnId="{E6E13402-9944-4718-A78D-DCEC7DFA9CB0}">
      <dgm:prSet/>
      <dgm:spPr/>
      <dgm:t>
        <a:bodyPr/>
        <a:lstStyle/>
        <a:p>
          <a:endParaRPr lang="en-US"/>
        </a:p>
      </dgm:t>
    </dgm:pt>
    <dgm:pt modelId="{F8BF60D9-3C69-4244-BC7A-ACDC4C5EBF75}" type="sibTrans" cxnId="{E6E13402-9944-4718-A78D-DCEC7DFA9CB0}">
      <dgm:prSet/>
      <dgm:spPr/>
      <dgm:t>
        <a:bodyPr/>
        <a:lstStyle/>
        <a:p>
          <a:endParaRPr lang="en-US"/>
        </a:p>
      </dgm:t>
    </dgm:pt>
    <dgm:pt modelId="{11A86A1F-03E2-4A07-AE57-06EE99F597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Jᵢ(t)</a:t>
          </a:r>
          <a:r>
            <a:rPr lang="en-US" b="0" i="0" baseline="0" dirty="0"/>
            <a:t>: In-bag indices in node with </a:t>
          </a:r>
          <a:r>
            <a:rPr lang="en-US" b="0" i="1" baseline="0" dirty="0" err="1"/>
            <a:t>i</a:t>
          </a:r>
          <a:r>
            <a:rPr lang="en-US" b="0" i="0" baseline="0" dirty="0"/>
            <a:t> in tree </a:t>
          </a:r>
          <a:r>
            <a:rPr lang="en-US" b="0" i="1" baseline="0" dirty="0"/>
            <a:t>t</a:t>
          </a:r>
          <a:endParaRPr lang="en-US" dirty="0"/>
        </a:p>
      </dgm:t>
    </dgm:pt>
    <dgm:pt modelId="{FDAB0F05-062C-4999-AD92-2FFD654F462C}" type="parTrans" cxnId="{C9D64A62-8B79-4A0E-813F-69125C1DDFF0}">
      <dgm:prSet/>
      <dgm:spPr/>
      <dgm:t>
        <a:bodyPr/>
        <a:lstStyle/>
        <a:p>
          <a:endParaRPr lang="en-US"/>
        </a:p>
      </dgm:t>
    </dgm:pt>
    <dgm:pt modelId="{1D9157FD-C9AD-4DDD-90B2-B81BC613C9B8}" type="sibTrans" cxnId="{C9D64A62-8B79-4A0E-813F-69125C1DDFF0}">
      <dgm:prSet/>
      <dgm:spPr/>
      <dgm:t>
        <a:bodyPr/>
        <a:lstStyle/>
        <a:p>
          <a:endParaRPr lang="en-US"/>
        </a:p>
      </dgm:t>
    </dgm:pt>
    <dgm:pt modelId="{B9BD4380-C8F7-45EC-B877-42CFEA563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Mᵢ(t)</a:t>
          </a:r>
          <a:r>
            <a:rPr lang="en-US" b="0" i="0" baseline="0" dirty="0"/>
            <a:t>: Multiset of in-bag indices in </a:t>
          </a:r>
          <a:r>
            <a:rPr lang="en-US" b="0" i="1" baseline="0" dirty="0"/>
            <a:t>i</a:t>
          </a:r>
          <a:r>
            <a:rPr lang="en-US" b="0" i="0" baseline="0" dirty="0"/>
            <a:t>’s terminal node</a:t>
          </a:r>
          <a:endParaRPr lang="en-US" dirty="0"/>
        </a:p>
      </dgm:t>
    </dgm:pt>
    <dgm:pt modelId="{4C552444-127B-4D0F-9C78-AAF235B2AAA8}" type="parTrans" cxnId="{5EAC6557-FF9D-4214-9A59-49D365D5F51A}">
      <dgm:prSet/>
      <dgm:spPr/>
      <dgm:t>
        <a:bodyPr/>
        <a:lstStyle/>
        <a:p>
          <a:endParaRPr lang="en-US"/>
        </a:p>
      </dgm:t>
    </dgm:pt>
    <dgm:pt modelId="{842FFD76-95D8-4F7C-B7BD-1F31CED6BDC2}" type="sibTrans" cxnId="{5EAC6557-FF9D-4214-9A59-49D365D5F51A}">
      <dgm:prSet/>
      <dgm:spPr/>
      <dgm:t>
        <a:bodyPr/>
        <a:lstStyle/>
        <a:p>
          <a:endParaRPr lang="en-US"/>
        </a:p>
      </dgm:t>
    </dgm:pt>
    <dgm:pt modelId="{CC6DF830-09DD-485B-BD13-9523ADC363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cⱼ(t)</a:t>
          </a:r>
          <a:r>
            <a:rPr lang="en-US" b="0" i="0" baseline="0" dirty="0"/>
            <a:t>: In-bag count of obs. J in tree t.</a:t>
          </a:r>
          <a:endParaRPr lang="en-US" dirty="0"/>
        </a:p>
      </dgm:t>
    </dgm:pt>
    <dgm:pt modelId="{C5B9CF9A-89C4-4AC9-BC15-E60E3B8408FB}" type="parTrans" cxnId="{87D0758B-26B2-4CFF-B7C5-19E107D1EE6B}">
      <dgm:prSet/>
      <dgm:spPr/>
      <dgm:t>
        <a:bodyPr/>
        <a:lstStyle/>
        <a:p>
          <a:endParaRPr lang="en-US"/>
        </a:p>
      </dgm:t>
    </dgm:pt>
    <dgm:pt modelId="{DB8D77BB-DDFB-489E-ADF8-3A6342DE4016}" type="sibTrans" cxnId="{87D0758B-26B2-4CFF-B7C5-19E107D1EE6B}">
      <dgm:prSet/>
      <dgm:spPr/>
      <dgm:t>
        <a:bodyPr/>
        <a:lstStyle/>
        <a:p>
          <a:endParaRPr lang="en-US"/>
        </a:p>
      </dgm:t>
    </dgm:pt>
    <dgm:pt modelId="{64F740A6-2F43-4135-81CE-335D006CD422}" type="pres">
      <dgm:prSet presAssocID="{66D09587-20E1-4C26-B0FF-9FE6413C7FED}" presName="root" presStyleCnt="0">
        <dgm:presLayoutVars>
          <dgm:dir/>
          <dgm:resizeHandles val="exact"/>
        </dgm:presLayoutVars>
      </dgm:prSet>
      <dgm:spPr/>
    </dgm:pt>
    <dgm:pt modelId="{51174660-8C41-4A99-9F02-A1F43A3026AB}" type="pres">
      <dgm:prSet presAssocID="{9A835B79-DFCB-4539-8E5F-FBA021A15449}" presName="compNode" presStyleCnt="0"/>
      <dgm:spPr/>
    </dgm:pt>
    <dgm:pt modelId="{B02F5C54-EC85-4537-AED3-E057707547B5}" type="pres">
      <dgm:prSet presAssocID="{9A835B79-DFCB-4539-8E5F-FBA021A15449}" presName="bgRect" presStyleLbl="bgShp" presStyleIdx="0" presStyleCnt="5"/>
      <dgm:spPr>
        <a:solidFill>
          <a:schemeClr val="accent6"/>
        </a:solidFill>
      </dgm:spPr>
    </dgm:pt>
    <dgm:pt modelId="{67F6B193-4637-4258-860C-2A801F515469}" type="pres">
      <dgm:prSet presAssocID="{9A835B79-DFCB-4539-8E5F-FBA021A154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2A0720E6-1443-497A-96C5-61216332C297}" type="pres">
      <dgm:prSet presAssocID="{9A835B79-DFCB-4539-8E5F-FBA021A15449}" presName="spaceRect" presStyleCnt="0"/>
      <dgm:spPr/>
    </dgm:pt>
    <dgm:pt modelId="{609FE523-3994-4F63-BFA9-66BCA61180CC}" type="pres">
      <dgm:prSet presAssocID="{9A835B79-DFCB-4539-8E5F-FBA021A15449}" presName="parTx" presStyleLbl="revTx" presStyleIdx="0" presStyleCnt="5">
        <dgm:presLayoutVars>
          <dgm:chMax val="0"/>
          <dgm:chPref val="0"/>
        </dgm:presLayoutVars>
      </dgm:prSet>
      <dgm:spPr/>
    </dgm:pt>
    <dgm:pt modelId="{0B5D6F39-049E-4427-AEA4-FF66447E3C8F}" type="pres">
      <dgm:prSet presAssocID="{3E0A9255-21BC-4E2F-B58E-795FFCE86F2B}" presName="sibTrans" presStyleCnt="0"/>
      <dgm:spPr/>
    </dgm:pt>
    <dgm:pt modelId="{F9819CEC-6418-4C66-B1AC-EBB82A43BDC6}" type="pres">
      <dgm:prSet presAssocID="{32AF262D-F53E-4760-989E-AA8B0AD5277D}" presName="compNode" presStyleCnt="0"/>
      <dgm:spPr/>
    </dgm:pt>
    <dgm:pt modelId="{40057E8C-9404-4913-93BB-8CEEFD344193}" type="pres">
      <dgm:prSet presAssocID="{32AF262D-F53E-4760-989E-AA8B0AD5277D}" presName="bgRect" presStyleLbl="bgShp" presStyleIdx="1" presStyleCnt="5"/>
      <dgm:spPr>
        <a:solidFill>
          <a:schemeClr val="accent6"/>
        </a:solidFill>
      </dgm:spPr>
    </dgm:pt>
    <dgm:pt modelId="{01540636-AFCF-4D3B-8DDF-106C02F24B10}" type="pres">
      <dgm:prSet presAssocID="{32AF262D-F53E-4760-989E-AA8B0AD527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4C1D27A-A99D-4EC2-8C73-30A9A54D3A0E}" type="pres">
      <dgm:prSet presAssocID="{32AF262D-F53E-4760-989E-AA8B0AD5277D}" presName="spaceRect" presStyleCnt="0"/>
      <dgm:spPr/>
    </dgm:pt>
    <dgm:pt modelId="{FF2A5799-3DD4-46E3-A605-6DEBA0BAA391}" type="pres">
      <dgm:prSet presAssocID="{32AF262D-F53E-4760-989E-AA8B0AD5277D}" presName="parTx" presStyleLbl="revTx" presStyleIdx="1" presStyleCnt="5">
        <dgm:presLayoutVars>
          <dgm:chMax val="0"/>
          <dgm:chPref val="0"/>
        </dgm:presLayoutVars>
      </dgm:prSet>
      <dgm:spPr/>
    </dgm:pt>
    <dgm:pt modelId="{4ABF9B59-9107-4A4F-B49E-204622F37423}" type="pres">
      <dgm:prSet presAssocID="{F8BF60D9-3C69-4244-BC7A-ACDC4C5EBF75}" presName="sibTrans" presStyleCnt="0"/>
      <dgm:spPr/>
    </dgm:pt>
    <dgm:pt modelId="{A04E0299-9241-4829-8AFE-E363FA377BCF}" type="pres">
      <dgm:prSet presAssocID="{11A86A1F-03E2-4A07-AE57-06EE99F59756}" presName="compNode" presStyleCnt="0"/>
      <dgm:spPr/>
    </dgm:pt>
    <dgm:pt modelId="{1E96997F-B2B1-462C-AB93-A4303EF10339}" type="pres">
      <dgm:prSet presAssocID="{11A86A1F-03E2-4A07-AE57-06EE99F59756}" presName="bgRect" presStyleLbl="bgShp" presStyleIdx="2" presStyleCnt="5"/>
      <dgm:spPr>
        <a:solidFill>
          <a:schemeClr val="accent6"/>
        </a:solidFill>
      </dgm:spPr>
    </dgm:pt>
    <dgm:pt modelId="{B8E44DEF-6784-4708-8A17-8B66A8BFE9A8}" type="pres">
      <dgm:prSet presAssocID="{11A86A1F-03E2-4A07-AE57-06EE99F5975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DE9657B-1E16-43AD-BDD4-4C5A0BD37E91}" type="pres">
      <dgm:prSet presAssocID="{11A86A1F-03E2-4A07-AE57-06EE99F59756}" presName="spaceRect" presStyleCnt="0"/>
      <dgm:spPr/>
    </dgm:pt>
    <dgm:pt modelId="{A480C371-2EE6-4717-A486-A5F9A43E37B3}" type="pres">
      <dgm:prSet presAssocID="{11A86A1F-03E2-4A07-AE57-06EE99F59756}" presName="parTx" presStyleLbl="revTx" presStyleIdx="2" presStyleCnt="5">
        <dgm:presLayoutVars>
          <dgm:chMax val="0"/>
          <dgm:chPref val="0"/>
        </dgm:presLayoutVars>
      </dgm:prSet>
      <dgm:spPr/>
    </dgm:pt>
    <dgm:pt modelId="{C455F4CE-8866-4F0C-A863-E839E7272634}" type="pres">
      <dgm:prSet presAssocID="{1D9157FD-C9AD-4DDD-90B2-B81BC613C9B8}" presName="sibTrans" presStyleCnt="0"/>
      <dgm:spPr/>
    </dgm:pt>
    <dgm:pt modelId="{D63A9315-C0CE-4335-9416-C513233164EB}" type="pres">
      <dgm:prSet presAssocID="{B9BD4380-C8F7-45EC-B877-42CFEA5630D2}" presName="compNode" presStyleCnt="0"/>
      <dgm:spPr/>
    </dgm:pt>
    <dgm:pt modelId="{DB604F5A-ABB8-4B63-8934-6587F2BB9C98}" type="pres">
      <dgm:prSet presAssocID="{B9BD4380-C8F7-45EC-B877-42CFEA5630D2}" presName="bgRect" presStyleLbl="bgShp" presStyleIdx="3" presStyleCnt="5"/>
      <dgm:spPr>
        <a:solidFill>
          <a:schemeClr val="accent6"/>
        </a:solidFill>
      </dgm:spPr>
    </dgm:pt>
    <dgm:pt modelId="{BECE3F4F-C702-46CE-923C-D45E17CAECD6}" type="pres">
      <dgm:prSet presAssocID="{B9BD4380-C8F7-45EC-B877-42CFEA5630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C9E38981-F44A-4B5A-8815-19347CBD548C}" type="pres">
      <dgm:prSet presAssocID="{B9BD4380-C8F7-45EC-B877-42CFEA5630D2}" presName="spaceRect" presStyleCnt="0"/>
      <dgm:spPr/>
    </dgm:pt>
    <dgm:pt modelId="{F4D8C0B5-4E80-4D9B-BDF3-243A4203A090}" type="pres">
      <dgm:prSet presAssocID="{B9BD4380-C8F7-45EC-B877-42CFEA5630D2}" presName="parTx" presStyleLbl="revTx" presStyleIdx="3" presStyleCnt="5">
        <dgm:presLayoutVars>
          <dgm:chMax val="0"/>
          <dgm:chPref val="0"/>
        </dgm:presLayoutVars>
      </dgm:prSet>
      <dgm:spPr/>
    </dgm:pt>
    <dgm:pt modelId="{BEF2A2DB-06D4-4830-AB07-310B9FAB9984}" type="pres">
      <dgm:prSet presAssocID="{842FFD76-95D8-4F7C-B7BD-1F31CED6BDC2}" presName="sibTrans" presStyleCnt="0"/>
      <dgm:spPr/>
    </dgm:pt>
    <dgm:pt modelId="{6B5CCC41-D433-426F-94B5-98507A8614E1}" type="pres">
      <dgm:prSet presAssocID="{CC6DF830-09DD-485B-BD13-9523ADC36393}" presName="compNode" presStyleCnt="0"/>
      <dgm:spPr/>
    </dgm:pt>
    <dgm:pt modelId="{6CE53583-C08C-4F99-9ABE-A74FEB7CCEEC}" type="pres">
      <dgm:prSet presAssocID="{CC6DF830-09DD-485B-BD13-9523ADC36393}" presName="bgRect" presStyleLbl="bgShp" presStyleIdx="4" presStyleCnt="5"/>
      <dgm:spPr>
        <a:solidFill>
          <a:schemeClr val="accent6"/>
        </a:solidFill>
      </dgm:spPr>
    </dgm:pt>
    <dgm:pt modelId="{6B000830-00E0-45A1-A334-227D0B921889}" type="pres">
      <dgm:prSet presAssocID="{CC6DF830-09DD-485B-BD13-9523ADC3639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2F1C71F5-B4DF-4013-B42F-EC76B06536EB}" type="pres">
      <dgm:prSet presAssocID="{CC6DF830-09DD-485B-BD13-9523ADC36393}" presName="spaceRect" presStyleCnt="0"/>
      <dgm:spPr/>
    </dgm:pt>
    <dgm:pt modelId="{04B81E63-7BA6-43FB-9EFD-884FC77FA9F5}" type="pres">
      <dgm:prSet presAssocID="{CC6DF830-09DD-485B-BD13-9523ADC3639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6E13402-9944-4718-A78D-DCEC7DFA9CB0}" srcId="{66D09587-20E1-4C26-B0FF-9FE6413C7FED}" destId="{32AF262D-F53E-4760-989E-AA8B0AD5277D}" srcOrd="1" destOrd="0" parTransId="{E34ABC18-3E00-4EF7-8BC9-2999719B01C4}" sibTransId="{F8BF60D9-3C69-4244-BC7A-ACDC4C5EBF75}"/>
    <dgm:cxn modelId="{FE681912-4B21-4EA6-888A-986B28D53ACB}" type="presOf" srcId="{11A86A1F-03E2-4A07-AE57-06EE99F59756}" destId="{A480C371-2EE6-4717-A486-A5F9A43E37B3}" srcOrd="0" destOrd="0" presId="urn:microsoft.com/office/officeart/2018/2/layout/IconVerticalSolidList"/>
    <dgm:cxn modelId="{7ABD392E-7E22-478E-8986-81FC54200C4F}" type="presOf" srcId="{32AF262D-F53E-4760-989E-AA8B0AD5277D}" destId="{FF2A5799-3DD4-46E3-A605-6DEBA0BAA391}" srcOrd="0" destOrd="0" presId="urn:microsoft.com/office/officeart/2018/2/layout/IconVerticalSolidList"/>
    <dgm:cxn modelId="{C9D64A62-8B79-4A0E-813F-69125C1DDFF0}" srcId="{66D09587-20E1-4C26-B0FF-9FE6413C7FED}" destId="{11A86A1F-03E2-4A07-AE57-06EE99F59756}" srcOrd="2" destOrd="0" parTransId="{FDAB0F05-062C-4999-AD92-2FFD654F462C}" sibTransId="{1D9157FD-C9AD-4DDD-90B2-B81BC613C9B8}"/>
    <dgm:cxn modelId="{2E000F71-0D42-4F04-A634-F8617A203CF6}" type="presOf" srcId="{CC6DF830-09DD-485B-BD13-9523ADC36393}" destId="{04B81E63-7BA6-43FB-9EFD-884FC77FA9F5}" srcOrd="0" destOrd="0" presId="urn:microsoft.com/office/officeart/2018/2/layout/IconVerticalSolidList"/>
    <dgm:cxn modelId="{5EAC6557-FF9D-4214-9A59-49D365D5F51A}" srcId="{66D09587-20E1-4C26-B0FF-9FE6413C7FED}" destId="{B9BD4380-C8F7-45EC-B877-42CFEA5630D2}" srcOrd="3" destOrd="0" parTransId="{4C552444-127B-4D0F-9C78-AAF235B2AAA8}" sibTransId="{842FFD76-95D8-4F7C-B7BD-1F31CED6BDC2}"/>
    <dgm:cxn modelId="{B13F868A-CE04-47ED-B542-FA2DF604AB5D}" type="presOf" srcId="{B9BD4380-C8F7-45EC-B877-42CFEA5630D2}" destId="{F4D8C0B5-4E80-4D9B-BDF3-243A4203A090}" srcOrd="0" destOrd="0" presId="urn:microsoft.com/office/officeart/2018/2/layout/IconVerticalSolidList"/>
    <dgm:cxn modelId="{87D0758B-26B2-4CFF-B7C5-19E107D1EE6B}" srcId="{66D09587-20E1-4C26-B0FF-9FE6413C7FED}" destId="{CC6DF830-09DD-485B-BD13-9523ADC36393}" srcOrd="4" destOrd="0" parTransId="{C5B9CF9A-89C4-4AC9-BC15-E60E3B8408FB}" sibTransId="{DB8D77BB-DDFB-489E-ADF8-3A6342DE4016}"/>
    <dgm:cxn modelId="{E38694A7-297D-47F7-849C-631ACB48D684}" srcId="{66D09587-20E1-4C26-B0FF-9FE6413C7FED}" destId="{9A835B79-DFCB-4539-8E5F-FBA021A15449}" srcOrd="0" destOrd="0" parTransId="{0971EAE4-B42E-4E76-9FCE-ECC9E8A32D42}" sibTransId="{3E0A9255-21BC-4E2F-B58E-795FFCE86F2B}"/>
    <dgm:cxn modelId="{09649FDF-F0E5-4502-8E90-3220B300ECB9}" type="presOf" srcId="{9A835B79-DFCB-4539-8E5F-FBA021A15449}" destId="{609FE523-3994-4F63-BFA9-66BCA61180CC}" srcOrd="0" destOrd="0" presId="urn:microsoft.com/office/officeart/2018/2/layout/IconVerticalSolidList"/>
    <dgm:cxn modelId="{8DCAC2F4-8C90-45BE-8F21-74F0951F79CF}" type="presOf" srcId="{66D09587-20E1-4C26-B0FF-9FE6413C7FED}" destId="{64F740A6-2F43-4135-81CE-335D006CD422}" srcOrd="0" destOrd="0" presId="urn:microsoft.com/office/officeart/2018/2/layout/IconVerticalSolidList"/>
    <dgm:cxn modelId="{C9F3C683-A8E0-49CF-96EE-5EDBB599C658}" type="presParOf" srcId="{64F740A6-2F43-4135-81CE-335D006CD422}" destId="{51174660-8C41-4A99-9F02-A1F43A3026AB}" srcOrd="0" destOrd="0" presId="urn:microsoft.com/office/officeart/2018/2/layout/IconVerticalSolidList"/>
    <dgm:cxn modelId="{F0274B16-03B6-403F-BE16-891EB7B21C3B}" type="presParOf" srcId="{51174660-8C41-4A99-9F02-A1F43A3026AB}" destId="{B02F5C54-EC85-4537-AED3-E057707547B5}" srcOrd="0" destOrd="0" presId="urn:microsoft.com/office/officeart/2018/2/layout/IconVerticalSolidList"/>
    <dgm:cxn modelId="{30E367BE-A2F5-446B-92E1-215312C3FA8A}" type="presParOf" srcId="{51174660-8C41-4A99-9F02-A1F43A3026AB}" destId="{67F6B193-4637-4258-860C-2A801F515469}" srcOrd="1" destOrd="0" presId="urn:microsoft.com/office/officeart/2018/2/layout/IconVerticalSolidList"/>
    <dgm:cxn modelId="{2CC0AD23-1F8D-43E8-9199-39A5A71D6804}" type="presParOf" srcId="{51174660-8C41-4A99-9F02-A1F43A3026AB}" destId="{2A0720E6-1443-497A-96C5-61216332C297}" srcOrd="2" destOrd="0" presId="urn:microsoft.com/office/officeart/2018/2/layout/IconVerticalSolidList"/>
    <dgm:cxn modelId="{FFC48FF9-DA4A-409A-BDAF-EB453E94CE42}" type="presParOf" srcId="{51174660-8C41-4A99-9F02-A1F43A3026AB}" destId="{609FE523-3994-4F63-BFA9-66BCA61180CC}" srcOrd="3" destOrd="0" presId="urn:microsoft.com/office/officeart/2018/2/layout/IconVerticalSolidList"/>
    <dgm:cxn modelId="{82501953-0368-4448-AEBD-6873BA531B30}" type="presParOf" srcId="{64F740A6-2F43-4135-81CE-335D006CD422}" destId="{0B5D6F39-049E-4427-AEA4-FF66447E3C8F}" srcOrd="1" destOrd="0" presId="urn:microsoft.com/office/officeart/2018/2/layout/IconVerticalSolidList"/>
    <dgm:cxn modelId="{683389B4-F833-4393-99AB-7C28452D689E}" type="presParOf" srcId="{64F740A6-2F43-4135-81CE-335D006CD422}" destId="{F9819CEC-6418-4C66-B1AC-EBB82A43BDC6}" srcOrd="2" destOrd="0" presId="urn:microsoft.com/office/officeart/2018/2/layout/IconVerticalSolidList"/>
    <dgm:cxn modelId="{6DB5B8D9-C705-41BC-8CD5-5C974BD1C0F3}" type="presParOf" srcId="{F9819CEC-6418-4C66-B1AC-EBB82A43BDC6}" destId="{40057E8C-9404-4913-93BB-8CEEFD344193}" srcOrd="0" destOrd="0" presId="urn:microsoft.com/office/officeart/2018/2/layout/IconVerticalSolidList"/>
    <dgm:cxn modelId="{8211E53D-5E50-4CFB-8697-154AB3016C0F}" type="presParOf" srcId="{F9819CEC-6418-4C66-B1AC-EBB82A43BDC6}" destId="{01540636-AFCF-4D3B-8DDF-106C02F24B10}" srcOrd="1" destOrd="0" presId="urn:microsoft.com/office/officeart/2018/2/layout/IconVerticalSolidList"/>
    <dgm:cxn modelId="{460691D7-BF17-47B8-A562-EF719DEE25DA}" type="presParOf" srcId="{F9819CEC-6418-4C66-B1AC-EBB82A43BDC6}" destId="{04C1D27A-A99D-4EC2-8C73-30A9A54D3A0E}" srcOrd="2" destOrd="0" presId="urn:microsoft.com/office/officeart/2018/2/layout/IconVerticalSolidList"/>
    <dgm:cxn modelId="{9A0F1B2E-CB39-4E2D-9BCB-9D8A5C90A43F}" type="presParOf" srcId="{F9819CEC-6418-4C66-B1AC-EBB82A43BDC6}" destId="{FF2A5799-3DD4-46E3-A605-6DEBA0BAA391}" srcOrd="3" destOrd="0" presId="urn:microsoft.com/office/officeart/2018/2/layout/IconVerticalSolidList"/>
    <dgm:cxn modelId="{08A5D05D-1157-47CF-8917-266DA268482B}" type="presParOf" srcId="{64F740A6-2F43-4135-81CE-335D006CD422}" destId="{4ABF9B59-9107-4A4F-B49E-204622F37423}" srcOrd="3" destOrd="0" presId="urn:microsoft.com/office/officeart/2018/2/layout/IconVerticalSolidList"/>
    <dgm:cxn modelId="{C9F01F0E-E702-4A59-AFD3-AECE347C4436}" type="presParOf" srcId="{64F740A6-2F43-4135-81CE-335D006CD422}" destId="{A04E0299-9241-4829-8AFE-E363FA377BCF}" srcOrd="4" destOrd="0" presId="urn:microsoft.com/office/officeart/2018/2/layout/IconVerticalSolidList"/>
    <dgm:cxn modelId="{DB45978E-2DE8-4E10-B9DE-C0F91DC9A48C}" type="presParOf" srcId="{A04E0299-9241-4829-8AFE-E363FA377BCF}" destId="{1E96997F-B2B1-462C-AB93-A4303EF10339}" srcOrd="0" destOrd="0" presId="urn:microsoft.com/office/officeart/2018/2/layout/IconVerticalSolidList"/>
    <dgm:cxn modelId="{CD069AB8-E685-41BB-88DA-A181EC28BBFF}" type="presParOf" srcId="{A04E0299-9241-4829-8AFE-E363FA377BCF}" destId="{B8E44DEF-6784-4708-8A17-8B66A8BFE9A8}" srcOrd="1" destOrd="0" presId="urn:microsoft.com/office/officeart/2018/2/layout/IconVerticalSolidList"/>
    <dgm:cxn modelId="{C81C1972-5BB4-40CE-9CC9-85F9B73C5285}" type="presParOf" srcId="{A04E0299-9241-4829-8AFE-E363FA377BCF}" destId="{BDE9657B-1E16-43AD-BDD4-4C5A0BD37E91}" srcOrd="2" destOrd="0" presId="urn:microsoft.com/office/officeart/2018/2/layout/IconVerticalSolidList"/>
    <dgm:cxn modelId="{627B4CD3-7C9A-4B79-B97A-C5038115D68A}" type="presParOf" srcId="{A04E0299-9241-4829-8AFE-E363FA377BCF}" destId="{A480C371-2EE6-4717-A486-A5F9A43E37B3}" srcOrd="3" destOrd="0" presId="urn:microsoft.com/office/officeart/2018/2/layout/IconVerticalSolidList"/>
    <dgm:cxn modelId="{6725E969-0236-4C39-90C8-40F114B5B5B8}" type="presParOf" srcId="{64F740A6-2F43-4135-81CE-335D006CD422}" destId="{C455F4CE-8866-4F0C-A863-E839E7272634}" srcOrd="5" destOrd="0" presId="urn:microsoft.com/office/officeart/2018/2/layout/IconVerticalSolidList"/>
    <dgm:cxn modelId="{DE75980B-BD2C-4164-9ADE-3FF9A4E93E0A}" type="presParOf" srcId="{64F740A6-2F43-4135-81CE-335D006CD422}" destId="{D63A9315-C0CE-4335-9416-C513233164EB}" srcOrd="6" destOrd="0" presId="urn:microsoft.com/office/officeart/2018/2/layout/IconVerticalSolidList"/>
    <dgm:cxn modelId="{8ED257F8-24EB-4B5C-BEA1-2327190078C4}" type="presParOf" srcId="{D63A9315-C0CE-4335-9416-C513233164EB}" destId="{DB604F5A-ABB8-4B63-8934-6587F2BB9C98}" srcOrd="0" destOrd="0" presId="urn:microsoft.com/office/officeart/2018/2/layout/IconVerticalSolidList"/>
    <dgm:cxn modelId="{E13931D3-0CDA-4D49-BF3E-70B4C81EEB04}" type="presParOf" srcId="{D63A9315-C0CE-4335-9416-C513233164EB}" destId="{BECE3F4F-C702-46CE-923C-D45E17CAECD6}" srcOrd="1" destOrd="0" presId="urn:microsoft.com/office/officeart/2018/2/layout/IconVerticalSolidList"/>
    <dgm:cxn modelId="{A5840BB8-0225-4795-8607-6562D8F57549}" type="presParOf" srcId="{D63A9315-C0CE-4335-9416-C513233164EB}" destId="{C9E38981-F44A-4B5A-8815-19347CBD548C}" srcOrd="2" destOrd="0" presId="urn:microsoft.com/office/officeart/2018/2/layout/IconVerticalSolidList"/>
    <dgm:cxn modelId="{DEB9C412-D44B-4D7A-9C79-256F160CA526}" type="presParOf" srcId="{D63A9315-C0CE-4335-9416-C513233164EB}" destId="{F4D8C0B5-4E80-4D9B-BDF3-243A4203A090}" srcOrd="3" destOrd="0" presId="urn:microsoft.com/office/officeart/2018/2/layout/IconVerticalSolidList"/>
    <dgm:cxn modelId="{50CA36C7-BC4E-4A96-9DFF-58FA66D2DB90}" type="presParOf" srcId="{64F740A6-2F43-4135-81CE-335D006CD422}" destId="{BEF2A2DB-06D4-4830-AB07-310B9FAB9984}" srcOrd="7" destOrd="0" presId="urn:microsoft.com/office/officeart/2018/2/layout/IconVerticalSolidList"/>
    <dgm:cxn modelId="{15BDE96A-2593-472A-A8D5-1792CDAD8EE6}" type="presParOf" srcId="{64F740A6-2F43-4135-81CE-335D006CD422}" destId="{6B5CCC41-D433-426F-94B5-98507A8614E1}" srcOrd="8" destOrd="0" presId="urn:microsoft.com/office/officeart/2018/2/layout/IconVerticalSolidList"/>
    <dgm:cxn modelId="{8D125D7E-92CD-49C4-91F9-73A52EFF45EE}" type="presParOf" srcId="{6B5CCC41-D433-426F-94B5-98507A8614E1}" destId="{6CE53583-C08C-4F99-9ABE-A74FEB7CCEEC}" srcOrd="0" destOrd="0" presId="urn:microsoft.com/office/officeart/2018/2/layout/IconVerticalSolidList"/>
    <dgm:cxn modelId="{D27093C1-B38A-4F1D-B5FF-6A8C9E64E54D}" type="presParOf" srcId="{6B5CCC41-D433-426F-94B5-98507A8614E1}" destId="{6B000830-00E0-45A1-A334-227D0B921889}" srcOrd="1" destOrd="0" presId="urn:microsoft.com/office/officeart/2018/2/layout/IconVerticalSolidList"/>
    <dgm:cxn modelId="{DD857D04-BB62-49D6-B768-81689FBEC995}" type="presParOf" srcId="{6B5CCC41-D433-426F-94B5-98507A8614E1}" destId="{2F1C71F5-B4DF-4013-B42F-EC76B06536EB}" srcOrd="2" destOrd="0" presId="urn:microsoft.com/office/officeart/2018/2/layout/IconVerticalSolidList"/>
    <dgm:cxn modelId="{F4EDC420-0C0F-419D-97C5-C8A66D9C7DC2}" type="presParOf" srcId="{6B5CCC41-D433-426F-94B5-98507A8614E1}" destId="{04B81E63-7BA6-43FB-9EFD-884FC77FA9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F5C54-EC85-4537-AED3-E057707547B5}">
      <dsp:nvSpPr>
        <dsp:cNvPr id="0" name=""/>
        <dsp:cNvSpPr/>
      </dsp:nvSpPr>
      <dsp:spPr>
        <a:xfrm>
          <a:off x="0" y="327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B193-4637-4258-860C-2A801F515469}">
      <dsp:nvSpPr>
        <dsp:cNvPr id="0" name=""/>
        <dsp:cNvSpPr/>
      </dsp:nvSpPr>
      <dsp:spPr>
        <a:xfrm>
          <a:off x="210932" y="160165"/>
          <a:ext cx="383512" cy="3835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FE523-3994-4F63-BFA9-66BCA61180CC}">
      <dsp:nvSpPr>
        <dsp:cNvPr id="0" name=""/>
        <dsp:cNvSpPr/>
      </dsp:nvSpPr>
      <dsp:spPr>
        <a:xfrm>
          <a:off x="805376" y="327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T</a:t>
          </a:r>
          <a:r>
            <a:rPr lang="en-US" sz="1900" b="0" i="0" kern="1200" baseline="0" dirty="0"/>
            <a:t>: Set of trees in the forest (|T| = T)</a:t>
          </a:r>
          <a:endParaRPr lang="en-US" sz="1900" kern="1200" dirty="0"/>
        </a:p>
      </dsp:txBody>
      <dsp:txXfrm>
        <a:off x="805376" y="3273"/>
        <a:ext cx="4995348" cy="697295"/>
      </dsp:txXfrm>
    </dsp:sp>
    <dsp:sp modelId="{40057E8C-9404-4913-93BB-8CEEFD344193}">
      <dsp:nvSpPr>
        <dsp:cNvPr id="0" name=""/>
        <dsp:cNvSpPr/>
      </dsp:nvSpPr>
      <dsp:spPr>
        <a:xfrm>
          <a:off x="0" y="87489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40636-AFCF-4D3B-8DDF-106C02F24B10}">
      <dsp:nvSpPr>
        <dsp:cNvPr id="0" name=""/>
        <dsp:cNvSpPr/>
      </dsp:nvSpPr>
      <dsp:spPr>
        <a:xfrm>
          <a:off x="210932" y="1031785"/>
          <a:ext cx="383512" cy="3835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A5799-3DD4-46E3-A605-6DEBA0BAA391}">
      <dsp:nvSpPr>
        <dsp:cNvPr id="0" name=""/>
        <dsp:cNvSpPr/>
      </dsp:nvSpPr>
      <dsp:spPr>
        <a:xfrm>
          <a:off x="805376" y="87489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Sᵢ</a:t>
          </a:r>
          <a:r>
            <a:rPr lang="en-US" sz="1900" b="0" i="0" kern="1200" baseline="0" dirty="0"/>
            <a:t>: Trees where obs. </a:t>
          </a:r>
          <a:r>
            <a:rPr lang="en-US" sz="1900" b="0" i="1" kern="1200" baseline="0" dirty="0" err="1"/>
            <a:t>i</a:t>
          </a:r>
          <a:r>
            <a:rPr lang="en-US" sz="1900" b="0" i="0" kern="1200" baseline="0" dirty="0"/>
            <a:t>  is OOB</a:t>
          </a:r>
          <a:endParaRPr lang="en-US" sz="1900" kern="1200" dirty="0"/>
        </a:p>
      </dsp:txBody>
      <dsp:txXfrm>
        <a:off x="805376" y="874893"/>
        <a:ext cx="4995348" cy="697295"/>
      </dsp:txXfrm>
    </dsp:sp>
    <dsp:sp modelId="{1E96997F-B2B1-462C-AB93-A4303EF10339}">
      <dsp:nvSpPr>
        <dsp:cNvPr id="0" name=""/>
        <dsp:cNvSpPr/>
      </dsp:nvSpPr>
      <dsp:spPr>
        <a:xfrm>
          <a:off x="0" y="174651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44DEF-6784-4708-8A17-8B66A8BFE9A8}">
      <dsp:nvSpPr>
        <dsp:cNvPr id="0" name=""/>
        <dsp:cNvSpPr/>
      </dsp:nvSpPr>
      <dsp:spPr>
        <a:xfrm>
          <a:off x="210932" y="1903405"/>
          <a:ext cx="383512" cy="3835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0C371-2EE6-4717-A486-A5F9A43E37B3}">
      <dsp:nvSpPr>
        <dsp:cNvPr id="0" name=""/>
        <dsp:cNvSpPr/>
      </dsp:nvSpPr>
      <dsp:spPr>
        <a:xfrm>
          <a:off x="805376" y="174651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Jᵢ(t)</a:t>
          </a:r>
          <a:r>
            <a:rPr lang="en-US" sz="1900" b="0" i="0" kern="1200" baseline="0" dirty="0"/>
            <a:t>: In-bag indices in node with </a:t>
          </a:r>
          <a:r>
            <a:rPr lang="en-US" sz="1900" b="0" i="1" kern="1200" baseline="0" dirty="0" err="1"/>
            <a:t>i</a:t>
          </a:r>
          <a:r>
            <a:rPr lang="en-US" sz="1900" b="0" i="0" kern="1200" baseline="0" dirty="0"/>
            <a:t> in tree </a:t>
          </a:r>
          <a:r>
            <a:rPr lang="en-US" sz="1900" b="0" i="1" kern="1200" baseline="0" dirty="0"/>
            <a:t>t</a:t>
          </a:r>
          <a:endParaRPr lang="en-US" sz="1900" kern="1200" dirty="0"/>
        </a:p>
      </dsp:txBody>
      <dsp:txXfrm>
        <a:off x="805376" y="1746513"/>
        <a:ext cx="4995348" cy="697295"/>
      </dsp:txXfrm>
    </dsp:sp>
    <dsp:sp modelId="{DB604F5A-ABB8-4B63-8934-6587F2BB9C98}">
      <dsp:nvSpPr>
        <dsp:cNvPr id="0" name=""/>
        <dsp:cNvSpPr/>
      </dsp:nvSpPr>
      <dsp:spPr>
        <a:xfrm>
          <a:off x="0" y="261813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E3F4F-C702-46CE-923C-D45E17CAECD6}">
      <dsp:nvSpPr>
        <dsp:cNvPr id="0" name=""/>
        <dsp:cNvSpPr/>
      </dsp:nvSpPr>
      <dsp:spPr>
        <a:xfrm>
          <a:off x="210932" y="2775025"/>
          <a:ext cx="383512" cy="3835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8C0B5-4E80-4D9B-BDF3-243A4203A090}">
      <dsp:nvSpPr>
        <dsp:cNvPr id="0" name=""/>
        <dsp:cNvSpPr/>
      </dsp:nvSpPr>
      <dsp:spPr>
        <a:xfrm>
          <a:off x="805376" y="261813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Mᵢ(t)</a:t>
          </a:r>
          <a:r>
            <a:rPr lang="en-US" sz="1900" b="0" i="0" kern="1200" baseline="0" dirty="0"/>
            <a:t>: Multiset of in-bag indices in </a:t>
          </a:r>
          <a:r>
            <a:rPr lang="en-US" sz="1900" b="0" i="1" kern="1200" baseline="0" dirty="0"/>
            <a:t>i</a:t>
          </a:r>
          <a:r>
            <a:rPr lang="en-US" sz="1900" b="0" i="0" kern="1200" baseline="0" dirty="0"/>
            <a:t>’s terminal node</a:t>
          </a:r>
          <a:endParaRPr lang="en-US" sz="1900" kern="1200" dirty="0"/>
        </a:p>
      </dsp:txBody>
      <dsp:txXfrm>
        <a:off x="805376" y="2618133"/>
        <a:ext cx="4995348" cy="697295"/>
      </dsp:txXfrm>
    </dsp:sp>
    <dsp:sp modelId="{6CE53583-C08C-4F99-9ABE-A74FEB7CCEEC}">
      <dsp:nvSpPr>
        <dsp:cNvPr id="0" name=""/>
        <dsp:cNvSpPr/>
      </dsp:nvSpPr>
      <dsp:spPr>
        <a:xfrm>
          <a:off x="0" y="348975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00830-00E0-45A1-A334-227D0B921889}">
      <dsp:nvSpPr>
        <dsp:cNvPr id="0" name=""/>
        <dsp:cNvSpPr/>
      </dsp:nvSpPr>
      <dsp:spPr>
        <a:xfrm>
          <a:off x="210932" y="3646644"/>
          <a:ext cx="383512" cy="3835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81E63-7BA6-43FB-9EFD-884FC77FA9F5}">
      <dsp:nvSpPr>
        <dsp:cNvPr id="0" name=""/>
        <dsp:cNvSpPr/>
      </dsp:nvSpPr>
      <dsp:spPr>
        <a:xfrm>
          <a:off x="805376" y="348975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cⱼ(t)</a:t>
          </a:r>
          <a:r>
            <a:rPr lang="en-US" sz="1900" b="0" i="0" kern="1200" baseline="0" dirty="0"/>
            <a:t>: In-bag count of obs. J in tree t.</a:t>
          </a:r>
          <a:endParaRPr lang="en-US" sz="1900" kern="1200" dirty="0"/>
        </a:p>
      </dsp:txBody>
      <dsp:txXfrm>
        <a:off x="805376" y="3489753"/>
        <a:ext cx="4995348" cy="697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 students try to figure out answers to these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5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5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breiman/RandomForests/cc_home.htm#:~:text=few%20data%20sets.-,Proximities,by%20the%20number%20of%20trees.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hyperlink" Target="../repos/RF-Proximities-Workshop/figures/all_splits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dirty="0"/>
              <a:t>Random Forest Proximities and Their Applications in Data Science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Jake Rhodes</a:t>
            </a:r>
          </a:p>
          <a:p>
            <a:r>
              <a:rPr lang="en-US" dirty="0"/>
              <a:t>Brigham Young University</a:t>
            </a:r>
          </a:p>
        </p:txBody>
      </p:sp>
      <p:pic>
        <p:nvPicPr>
          <p:cNvPr id="8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06ED-3D81-5903-049C-285774D5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A90A1-883E-2E24-68FC-3E8250ABF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et. 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5614D-87AB-67FD-0B62-10FE51E3E1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to stop splitting?</a:t>
            </a:r>
          </a:p>
          <a:p>
            <a:r>
              <a:rPr lang="en-US" dirty="0"/>
              <a:t>Depth of the tree?</a:t>
            </a:r>
          </a:p>
          <a:p>
            <a:r>
              <a:rPr lang="en-US" dirty="0"/>
              <a:t>Control for complexity.</a:t>
            </a:r>
          </a:p>
          <a:p>
            <a:r>
              <a:rPr lang="en-US" dirty="0"/>
              <a:t>Data encoding.</a:t>
            </a:r>
          </a:p>
          <a:p>
            <a:r>
              <a:rPr lang="en-US" dirty="0"/>
              <a:t>Data preparation.</a:t>
            </a:r>
          </a:p>
          <a:p>
            <a:r>
              <a:rPr lang="en-US" dirty="0"/>
              <a:t>Feature selection.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0DE960-CE69-614F-8E02-94D68088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3625AB-CF5F-5896-DF35-7532940A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03A3E-6761-49F0-C77A-9AB60A77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252C09-90DB-E9AB-D308-47CE332572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BAF18-5922-6990-F634-D22F5FE71606}"/>
              </a:ext>
            </a:extLst>
          </p:cNvPr>
          <p:cNvSpPr/>
          <p:nvPr/>
        </p:nvSpPr>
        <p:spPr>
          <a:xfrm>
            <a:off x="5661741" y="1901774"/>
            <a:ext cx="6085115" cy="40162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3DE4D45-6A03-1C9E-1059-536782AD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72" y="2089023"/>
            <a:ext cx="4958901" cy="37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35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5EA7-9BB1-3535-958C-777486AD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CART: Benefits and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10B1D-9240-7CF9-FD47-2A58856CA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CA6CF-0223-F041-EEF9-93D8A46E16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Both Classification and Regression</a:t>
            </a:r>
          </a:p>
          <a:p>
            <a:r>
              <a:rPr lang="en-US" dirty="0"/>
              <a:t>Scale Invariant (rank-based)</a:t>
            </a:r>
          </a:p>
          <a:p>
            <a:r>
              <a:rPr lang="en-US" dirty="0"/>
              <a:t>Learns Non-Linear Relationships</a:t>
            </a:r>
          </a:p>
          <a:p>
            <a:r>
              <a:rPr lang="en-US" dirty="0"/>
              <a:t>Interpretable</a:t>
            </a:r>
          </a:p>
          <a:p>
            <a:r>
              <a:rPr lang="en-US" dirty="0"/>
              <a:t>Mixed Variable Types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07DD6-E875-60DA-3058-44EE63C0B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237E5-D5FD-F673-58B1-6679E3C296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Low Performing</a:t>
            </a:r>
          </a:p>
          <a:p>
            <a:r>
              <a:rPr lang="en-US" dirty="0"/>
              <a:t>High Variance</a:t>
            </a:r>
          </a:p>
          <a:p>
            <a:r>
              <a:rPr lang="en-US" dirty="0"/>
              <a:t>Easily Overfit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B4D0-F174-FF4A-1A4A-EC13B2C5B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E2A4A-29A3-AF88-CE57-797B43EB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5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>
            <a:normAutofit/>
          </a:bodyPr>
          <a:lstStyle/>
          <a:p>
            <a:r>
              <a:rPr lang="en-US" dirty="0"/>
              <a:t>Random Forests</a:t>
            </a:r>
          </a:p>
        </p:txBody>
      </p:sp>
      <p:pic>
        <p:nvPicPr>
          <p:cNvPr id="6" name="Picture Placeholder 5" descr="A picture containing trees, outdoor, forest, nature, mist">
            <a:extLst>
              <a:ext uri="{FF2B5EF4-FFF2-40B4-BE49-F238E27FC236}">
                <a16:creationId xmlns:a16="http://schemas.microsoft.com/office/drawing/2014/main" id="{286EB37C-928B-4D9A-905B-8EA255EB14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62856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48F6AD16-C2B5-C6B4-A06F-A4B1AA27C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Overcoming CART’s Limitations</a:t>
            </a:r>
          </a:p>
        </p:txBody>
      </p:sp>
    </p:spTree>
    <p:extLst>
      <p:ext uri="{BB962C8B-B14F-4D97-AF65-F5344CB8AC3E}">
        <p14:creationId xmlns:p14="http://schemas.microsoft.com/office/powerpoint/2010/main" val="47718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F6E67C-E550-0465-70B4-9195D279F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first.. a little game!</a:t>
            </a:r>
          </a:p>
        </p:txBody>
      </p:sp>
      <p:pic>
        <p:nvPicPr>
          <p:cNvPr id="9" name="Picture Placeholder 8" descr="A board game">
            <a:extLst>
              <a:ext uri="{FF2B5EF4-FFF2-40B4-BE49-F238E27FC236}">
                <a16:creationId xmlns:a16="http://schemas.microsoft.com/office/drawing/2014/main" id="{DEB54F89-08F1-7632-BB96-68ABD7039F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926" b="219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13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577CDB-E07B-F102-3967-FD17ACB4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/>
          <a:p>
            <a:r>
              <a:rPr lang="en-US" dirty="0"/>
              <a:t>Ensemble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937FDB8-606B-314D-BBE0-957043F5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683104"/>
            <a:ext cx="3680395" cy="36732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predictions from multiple models to produce more accurate/more stable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Typically, a collection of “weak” learners</a:t>
            </a:r>
          </a:p>
        </p:txBody>
      </p:sp>
      <p:sp>
        <p:nvSpPr>
          <p:cNvPr id="2055" name="Date Placeholder 3">
            <a:extLst>
              <a:ext uri="{FF2B5EF4-FFF2-40B4-BE49-F238E27FC236}">
                <a16:creationId xmlns:a16="http://schemas.microsoft.com/office/drawing/2014/main" id="{D61DDF31-38CD-68AA-B279-283E6908D9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2057" name="Footer Placeholder 5">
            <a:extLst>
              <a:ext uri="{FF2B5EF4-FFF2-40B4-BE49-F238E27FC236}">
                <a16:creationId xmlns:a16="http://schemas.microsoft.com/office/drawing/2014/main" id="{D12BD6A4-649E-D4E1-63FE-CBDC98CD0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Text</a:t>
            </a:r>
          </a:p>
        </p:txBody>
      </p:sp>
      <p:sp>
        <p:nvSpPr>
          <p:cNvPr id="2059" name="Slide Number Placeholder 6">
            <a:extLst>
              <a:ext uri="{FF2B5EF4-FFF2-40B4-BE49-F238E27FC236}">
                <a16:creationId xmlns:a16="http://schemas.microsoft.com/office/drawing/2014/main" id="{66859D54-74D3-5779-051C-18D9D31E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2056" name="Picture 8" descr="Multiple trees growing together - Picture of Redwood Highway, Eureka -  Tripadvisor">
            <a:extLst>
              <a:ext uri="{FF2B5EF4-FFF2-40B4-BE49-F238E27FC236}">
                <a16:creationId xmlns:a16="http://schemas.microsoft.com/office/drawing/2014/main" id="{A7C01257-1C4F-17C5-8916-5C203628C2F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" r="83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12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DC40C6-B73D-92BC-DE6B-34EB7D85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41540-3785-44D9-02C9-73474D9E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ensemble of randomized CART decision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Combining trees beneficial if uncorrelated.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Two-part randomization.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172220-4800-C161-8197-2AC7200457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01E44E-2251-B317-8D5C-0690188FC0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3FFF-96AE-3AAA-9B87-20FA71C595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1B6F4-CB9D-15C6-5FE3-8249EFF21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15</a:t>
            </a:fld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0636675-1B83-857F-3824-8C47CEB0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1" r="-2" b="423"/>
          <a:stretch>
            <a:fillRect/>
          </a:stretch>
        </p:blipFill>
        <p:spPr bwMode="auto">
          <a:xfrm>
            <a:off x="5750674" y="10"/>
            <a:ext cx="6441325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06114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9B0385-647E-A825-987B-3135CC07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CART Limitations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5D999F-FCD7-7771-0856-31AE6B916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D4324A8-D1AC-4E9A-9815-D30F68B5E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High variance</a:t>
            </a:r>
          </a:p>
          <a:p>
            <a:r>
              <a:rPr lang="en-US" dirty="0"/>
              <a:t>Easy to overfit.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20DB23-D6C1-2B99-6B2E-F61F049C9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479A427-3C8B-0015-234C-B87CDC0503A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Decreased variance (ensembling)</a:t>
            </a:r>
          </a:p>
          <a:p>
            <a:r>
              <a:rPr lang="en-US" dirty="0"/>
              <a:t>Less sensitive to outliers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DCA85DB-2F69-0CB9-4A29-14C12346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B9B224-85B7-ECCC-9566-A5C2E1B5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E35195-6330-91F8-B668-FDCB9EA5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6" name="Picture 15" descr="Evergreen tree covered in snow">
            <a:extLst>
              <a:ext uri="{FF2B5EF4-FFF2-40B4-BE49-F238E27FC236}">
                <a16:creationId xmlns:a16="http://schemas.microsoft.com/office/drawing/2014/main" id="{B12304D3-A88D-11B3-9865-4FE81CCA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5" y="3747329"/>
            <a:ext cx="3591791" cy="2394527"/>
          </a:xfrm>
          <a:prstGeom prst="rect">
            <a:avLst/>
          </a:prstGeom>
        </p:spPr>
      </p:pic>
      <p:pic>
        <p:nvPicPr>
          <p:cNvPr id="18" name="Picture 17" descr="Aerial view of snow covered conifers">
            <a:extLst>
              <a:ext uri="{FF2B5EF4-FFF2-40B4-BE49-F238E27FC236}">
                <a16:creationId xmlns:a16="http://schemas.microsoft.com/office/drawing/2014/main" id="{5E7D73AB-C17B-6A9F-2A8E-CC77C1B4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55" y="3747329"/>
            <a:ext cx="3604798" cy="240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3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638A-706F-BE3A-4F4A-DABB706E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C2718-4D15-0433-76F9-5E6122B07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FAD58-0D47-F58F-9C90-8F31DDC9E1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For each tree, data is sampled with replacement</a:t>
            </a:r>
          </a:p>
          <a:p>
            <a:r>
              <a:rPr lang="en-US" dirty="0"/>
              <a:t>Sampled data: In-bag</a:t>
            </a:r>
          </a:p>
          <a:p>
            <a:r>
              <a:rPr lang="en-US" dirty="0"/>
              <a:t>Otherwise: Out-of-bag</a:t>
            </a:r>
          </a:p>
          <a:p>
            <a:r>
              <a:rPr lang="en-US" dirty="0"/>
              <a:t>P(In-Bag) --&gt;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BA515-99E5-BDA1-D8D1-AD8EA59C4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Feature Selection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1E357-FDD6-D250-70D2-7CA60436926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At each split, </a:t>
            </a:r>
            <a:r>
              <a:rPr lang="en-US" i="1" dirty="0"/>
              <a:t>m</a:t>
            </a:r>
            <a:r>
              <a:rPr lang="en-US" dirty="0"/>
              <a:t> variables considered</a:t>
            </a:r>
          </a:p>
          <a:p>
            <a:r>
              <a:rPr lang="en-US" dirty="0"/>
              <a:t>For classification: </a:t>
            </a:r>
            <a:r>
              <a:rPr lang="en-US" i="1" dirty="0"/>
              <a:t>m = sqrt(d)</a:t>
            </a:r>
          </a:p>
          <a:p>
            <a:r>
              <a:rPr lang="en-US" dirty="0"/>
              <a:t>For regression: </a:t>
            </a:r>
            <a:r>
              <a:rPr lang="en-US" i="1" dirty="0"/>
              <a:t>m = (1/3)d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28FEFF-8BC0-F2FA-8A53-31B500B5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96E8C5-9555-EAEE-2CFC-96E1A090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500C70-356D-8398-BAFA-41E384DE1408}"/>
              </a:ext>
            </a:extLst>
          </p:cNvPr>
          <p:cNvSpPr/>
          <p:nvPr/>
        </p:nvSpPr>
        <p:spPr>
          <a:xfrm>
            <a:off x="377191" y="5162686"/>
            <a:ext cx="5594348" cy="1447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5CC4C2-EED7-A0A3-3642-32C188B2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9" y="5467444"/>
            <a:ext cx="5157787" cy="8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3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644AFA-EFE9-A1B3-80D2-38B3ED53B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334000" cy="4365207"/>
          </a:xfrm>
        </p:spPr>
        <p:txBody>
          <a:bodyPr/>
          <a:lstStyle/>
          <a:p>
            <a:r>
              <a:rPr lang="en-US" dirty="0"/>
              <a:t>OOB pts. unseen by about 37% of trees</a:t>
            </a:r>
          </a:p>
          <a:p>
            <a:r>
              <a:rPr lang="en-US" dirty="0"/>
              <a:t>Serval as an internal validation set.</a:t>
            </a:r>
          </a:p>
          <a:p>
            <a:r>
              <a:rPr lang="en-US" dirty="0"/>
              <a:t>Used to estimate generalization error.</a:t>
            </a:r>
          </a:p>
          <a:p>
            <a:r>
              <a:rPr lang="en-US" dirty="0"/>
              <a:t>Can serve as cross-validation for hyperparameter tuning</a:t>
            </a:r>
          </a:p>
        </p:txBody>
      </p:sp>
      <p:pic>
        <p:nvPicPr>
          <p:cNvPr id="13" name="Content Placeholder 12" descr="A cat in a bag">
            <a:extLst>
              <a:ext uri="{FF2B5EF4-FFF2-40B4-BE49-F238E27FC236}">
                <a16:creationId xmlns:a16="http://schemas.microsoft.com/office/drawing/2014/main" id="{203B8727-7FDC-0623-91EA-2BC10FC634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950"/>
            <a:ext cx="5181600" cy="3454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F5E4C9-825B-8510-8704-45480717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Points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D1A43-AAD2-9914-0D92-4604D9A8C4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77538" y="6356350"/>
            <a:ext cx="1414462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4563-02E3-A962-9BA9-4B62A4EF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Random Forest Predictions</a:t>
            </a:r>
          </a:p>
        </p:txBody>
      </p:sp>
      <p:pic>
        <p:nvPicPr>
          <p:cNvPr id="10" name="Google Shape;220;p19" descr="Explain the concept and working of the Random Forest model | AIML.com">
            <a:extLst>
              <a:ext uri="{FF2B5EF4-FFF2-40B4-BE49-F238E27FC236}">
                <a16:creationId xmlns:a16="http://schemas.microsoft.com/office/drawing/2014/main" id="{674D93C5-9381-CB00-910F-D8A3C411B87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/>
          <a:srcRect l="31711" b="12032"/>
          <a:stretch/>
        </p:blipFill>
        <p:spPr>
          <a:xfrm>
            <a:off x="5139365" y="1592945"/>
            <a:ext cx="6309685" cy="47634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4C15B-EADA-A75F-3D6A-182520D2D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9AD6D031-CC89-8DAB-8E6D-977B640A1E71}"/>
              </a:ext>
            </a:extLst>
          </p:cNvPr>
          <p:cNvSpPr txBox="1">
            <a:spLocks/>
          </p:cNvSpPr>
          <p:nvPr/>
        </p:nvSpPr>
        <p:spPr>
          <a:xfrm>
            <a:off x="523875" y="1830366"/>
            <a:ext cx="5181600" cy="43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tree provides one vote</a:t>
            </a:r>
          </a:p>
          <a:p>
            <a:r>
              <a:rPr lang="en-US" dirty="0"/>
              <a:t>Unweighted majority voting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Weights implicitly defined in trees</a:t>
            </a:r>
          </a:p>
          <a:p>
            <a:r>
              <a:rPr lang="en-US" dirty="0"/>
              <a:t>Averaging for regression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3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35951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Classification and Regression Trees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What are they?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How to optimize?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Benefits and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Randomizations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Out-of-Bag Points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Predictions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Proximities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Placeholder 8" descr="Close up picture of tree rings">
            <a:extLst>
              <a:ext uri="{FF2B5EF4-FFF2-40B4-BE49-F238E27FC236}">
                <a16:creationId xmlns:a16="http://schemas.microsoft.com/office/drawing/2014/main" id="{072D25A5-89BE-44C4-B28D-DA5455752A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12" y="4142232"/>
            <a:ext cx="2606040" cy="2075688"/>
          </a:xfrm>
        </p:spPr>
      </p:pic>
      <p:pic>
        <p:nvPicPr>
          <p:cNvPr id="11" name="Picture Placeholder 10" descr="A close up of a green tree branch with a baby pine cone">
            <a:extLst>
              <a:ext uri="{FF2B5EF4-FFF2-40B4-BE49-F238E27FC236}">
                <a16:creationId xmlns:a16="http://schemas.microsoft.com/office/drawing/2014/main" id="{29ECE34D-620F-4312-BB89-40BCDBDB25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041" y="4142232"/>
            <a:ext cx="2606040" cy="2075688"/>
          </a:xfrm>
        </p:spPr>
      </p:pic>
      <p:pic>
        <p:nvPicPr>
          <p:cNvPr id="13" name="Picture Placeholder 12" descr="A close-up of tree bark">
            <a:extLst>
              <a:ext uri="{FF2B5EF4-FFF2-40B4-BE49-F238E27FC236}">
                <a16:creationId xmlns:a16="http://schemas.microsoft.com/office/drawing/2014/main" id="{5C2E09F6-794D-4CBA-A9C6-4460C18FC3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921" y="4142232"/>
            <a:ext cx="2606040" cy="2075688"/>
          </a:xfrm>
        </p:spPr>
      </p:pic>
      <p:pic>
        <p:nvPicPr>
          <p:cNvPr id="15" name="Picture Placeholder 14" descr="A close up of a green tree branch">
            <a:extLst>
              <a:ext uri="{FF2B5EF4-FFF2-40B4-BE49-F238E27FC236}">
                <a16:creationId xmlns:a16="http://schemas.microsoft.com/office/drawing/2014/main" id="{4A4FF327-FD26-47EF-A265-02A0BB3793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100" y="4142232"/>
            <a:ext cx="2606040" cy="2075688"/>
          </a:xfrm>
        </p:spPr>
      </p:pic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F58157BD-826A-4A73-AFE3-4DC840C3F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CF942400-E869-4121-A513-9B1FADE5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B5DD-6906-659F-8647-385FE63E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anchor="ctr">
            <a:normAutofit/>
          </a:bodyPr>
          <a:lstStyle/>
          <a:p>
            <a:r>
              <a:rPr lang="en-US" dirty="0"/>
              <a:t>Benefits of Random Forests</a:t>
            </a:r>
          </a:p>
        </p:txBody>
      </p:sp>
      <p:pic>
        <p:nvPicPr>
          <p:cNvPr id="12" name="Picture 11" descr="Hand holding fern">
            <a:extLst>
              <a:ext uri="{FF2B5EF4-FFF2-40B4-BE49-F238E27FC236}">
                <a16:creationId xmlns:a16="http://schemas.microsoft.com/office/drawing/2014/main" id="{66BDB1E3-4B97-1714-DEAC-376C022B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9" r="5266" b="2"/>
          <a:stretch>
            <a:fillRect/>
          </a:stretch>
        </p:blipFill>
        <p:spPr>
          <a:xfrm>
            <a:off x="839788" y="1681928"/>
            <a:ext cx="5157787" cy="3751268"/>
          </a:xfrm>
          <a:prstGeom prst="rect">
            <a:avLst/>
          </a:prstGeom>
          <a:noFill/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022A1A-4BF3-2C75-856A-14604BB78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699118"/>
            <a:ext cx="5183188" cy="3751268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Mixed variable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Estimate of generalization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Trivially parallelizable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Scale invariant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Insensitive to outliers in predictor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non-linear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Natural produce a measure of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4D723-2978-A344-A57C-3739C2516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913B5-1E74-7A30-ECF8-0DE81DE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7A723D-743A-49C3-7D9A-A663368F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95"/>
            <a:ext cx="10515600" cy="899783"/>
          </a:xfrm>
        </p:spPr>
        <p:txBody>
          <a:bodyPr/>
          <a:lstStyle/>
          <a:p>
            <a:r>
              <a:rPr lang="en-US" dirty="0"/>
              <a:t>Random Forest Proximities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7B54D-DC43-8474-E3D8-9BC72F8C53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474787"/>
            <a:ext cx="10112375" cy="1954213"/>
          </a:xfrm>
        </p:spPr>
        <p:txBody>
          <a:bodyPr>
            <a:normAutofit/>
          </a:bodyPr>
          <a:lstStyle/>
          <a:p>
            <a:r>
              <a:rPr lang="en-US" sz="3200" dirty="0"/>
              <a:t>“[Proximities] are one of the most useful tools in random forests.”</a:t>
            </a:r>
          </a:p>
          <a:p>
            <a:r>
              <a:rPr lang="en-US" sz="3200" dirty="0"/>
              <a:t>--Leo </a:t>
            </a:r>
            <a:r>
              <a:rPr lang="en-US" sz="3200" dirty="0" err="1"/>
              <a:t>Breiman</a:t>
            </a:r>
            <a:endParaRPr lang="en-US" sz="3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326F7-8558-8EB2-CE90-8D4D6DD49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C3733F08-8D04-5D59-1DE4-01C480763B9B}"/>
              </a:ext>
            </a:extLst>
          </p:cNvPr>
          <p:cNvSpPr txBox="1">
            <a:spLocks/>
          </p:cNvSpPr>
          <p:nvPr/>
        </p:nvSpPr>
        <p:spPr>
          <a:xfrm>
            <a:off x="838199" y="3764745"/>
            <a:ext cx="10112375" cy="19542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8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85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/>
              <a:t>Original description: </a:t>
            </a:r>
          </a:p>
          <a:p>
            <a:r>
              <a:rPr lang="en-US" sz="3200" dirty="0"/>
              <a:t>“The proximities originally formed a </a:t>
            </a:r>
            <a:r>
              <a:rPr lang="en-US" sz="3200" dirty="0" err="1"/>
              <a:t>NxN</a:t>
            </a:r>
            <a:r>
              <a:rPr lang="en-US" sz="3200" dirty="0"/>
              <a:t> matrix. After a tree is grown, put all of the data, both training and </a:t>
            </a:r>
            <a:r>
              <a:rPr lang="en-US" sz="3200" dirty="0" err="1"/>
              <a:t>oob</a:t>
            </a:r>
            <a:r>
              <a:rPr lang="en-US" sz="3200" dirty="0"/>
              <a:t>, down the tree. If cases k and n are in the same terminal node increase their proximity by one. At the end, normalize the proximities by dividing by the number of trees.”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3D553-14B3-9427-808F-42047A9476A0}"/>
              </a:ext>
            </a:extLst>
          </p:cNvPr>
          <p:cNvSpPr txBox="1"/>
          <p:nvPr/>
        </p:nvSpPr>
        <p:spPr>
          <a:xfrm>
            <a:off x="838199" y="5788040"/>
            <a:ext cx="10112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https://www.stat.berkeley.edu/~breiman/RandomForests/cc_home.htm#:~:text=few%20data%20sets.-,Proximities,by%20the%20number%20of%20trees.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7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C62B-8F4D-65FA-7042-6CA8F3F5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BCC22-1A5E-F6A2-F357-76548133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Proximities in a Nutshell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59D85-DC1B-09F6-5963-F8DAB6E5C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9787" y="2044853"/>
            <a:ext cx="10515599" cy="3751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“Proximities don’t just measure the similarity of the variables---they also take into account the importance of the variables.”</a:t>
            </a:r>
          </a:p>
          <a:p>
            <a:pPr marL="0" indent="0">
              <a:buNone/>
            </a:pPr>
            <a:r>
              <a:rPr lang="en-US" dirty="0"/>
              <a:t>“Two cases that have quite different predictor variables might have large proximity if they differ only on variables that are not important.”</a:t>
            </a:r>
          </a:p>
          <a:p>
            <a:pPr marL="0" indent="0">
              <a:buNone/>
            </a:pPr>
            <a:r>
              <a:rPr lang="en-US" dirty="0"/>
              <a:t>“Two cases that have quite similar values of the predictor variables might have small proximity if they differ on inputs that are important.”</a:t>
            </a:r>
          </a:p>
          <a:p>
            <a:pPr marL="0" indent="0">
              <a:buNone/>
            </a:pPr>
            <a:r>
              <a:rPr lang="en-US" dirty="0"/>
              <a:t>--Adele Cutler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8C822-3995-86A9-CAF7-31EACA37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6B856-3396-6ADD-C74A-AD248839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38FA6-219A-75D3-E402-311E0D4F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7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2BC2B5-5D6B-8D6C-E32B-56267B0F7CD6}"/>
              </a:ext>
            </a:extLst>
          </p:cNvPr>
          <p:cNvSpPr/>
          <p:nvPr/>
        </p:nvSpPr>
        <p:spPr>
          <a:xfrm>
            <a:off x="5882480" y="2325252"/>
            <a:ext cx="5756277" cy="38017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8F212-933B-B9D8-05C4-4A9D1079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Random Forest Proximities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027C9-33E9-D0D1-D32A-7E0318F37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Proximities as a metric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3E4F5-27B8-7702-BA8A-431715693E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measure of “closeness”</a:t>
            </a:r>
          </a:p>
          <a:p>
            <a:r>
              <a:rPr lang="en-US" dirty="0"/>
              <a:t>Supervised, but not class-conditional</a:t>
            </a:r>
          </a:p>
          <a:p>
            <a:r>
              <a:rPr lang="en-US" dirty="0"/>
              <a:t>Based on splits (optimized over responses)</a:t>
            </a:r>
          </a:p>
          <a:p>
            <a:r>
              <a:rPr lang="en-US" dirty="0"/>
              <a:t>Natural incorporation of variable importance</a:t>
            </a:r>
          </a:p>
        </p:txBody>
      </p:sp>
      <p:pic>
        <p:nvPicPr>
          <p:cNvPr id="11" name="Content Placeholder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7DC0220-8B25-4F1F-0539-8E3C8FE060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69025" y="2635091"/>
            <a:ext cx="5183188" cy="326263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A3498B-2288-A324-C0EC-50B3C151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96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848AE-C966-F2AD-9845-15BB18F01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9676-3A9E-34D1-7D93-5B1A9396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/>
          <a:lstStyle/>
          <a:p>
            <a:r>
              <a:rPr lang="en-US" dirty="0"/>
              <a:t>Applications of Proximities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9A9A-1AE7-55E4-4E92-BC6012639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>
            <a:normAutofit/>
          </a:bodyPr>
          <a:lstStyle/>
          <a:p>
            <a:r>
              <a:rPr lang="en-US" dirty="0"/>
              <a:t>Visualization</a:t>
            </a:r>
          </a:p>
          <a:p>
            <a:r>
              <a:rPr lang="en-US" dirty="0"/>
              <a:t>Imputation</a:t>
            </a:r>
          </a:p>
          <a:p>
            <a:r>
              <a:rPr lang="en-US" dirty="0"/>
              <a:t>Outlier Detection</a:t>
            </a:r>
          </a:p>
          <a:p>
            <a:r>
              <a:rPr lang="en-US" dirty="0"/>
              <a:t>Uncertainty Quantification</a:t>
            </a:r>
          </a:p>
          <a:p>
            <a:r>
              <a:rPr lang="en-US" dirty="0"/>
              <a:t>Manifold Learning/Alignment</a:t>
            </a:r>
          </a:p>
        </p:txBody>
      </p:sp>
      <p:pic>
        <p:nvPicPr>
          <p:cNvPr id="9" name="Picture Placeholder 8" descr="Close up picture of tree rings">
            <a:extLst>
              <a:ext uri="{FF2B5EF4-FFF2-40B4-BE49-F238E27FC236}">
                <a16:creationId xmlns:a16="http://schemas.microsoft.com/office/drawing/2014/main" id="{700BB046-5FCE-72F1-352C-17A1266F4F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12" y="4142232"/>
            <a:ext cx="2606040" cy="2075688"/>
          </a:xfrm>
        </p:spPr>
      </p:pic>
      <p:pic>
        <p:nvPicPr>
          <p:cNvPr id="11" name="Picture Placeholder 10" descr="A close up of a green tree branch with a baby pine cone">
            <a:extLst>
              <a:ext uri="{FF2B5EF4-FFF2-40B4-BE49-F238E27FC236}">
                <a16:creationId xmlns:a16="http://schemas.microsoft.com/office/drawing/2014/main" id="{8FF3A10A-7B72-D615-451F-18800DDC78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041" y="4142232"/>
            <a:ext cx="2606040" cy="2075688"/>
          </a:xfrm>
        </p:spPr>
      </p:pic>
      <p:pic>
        <p:nvPicPr>
          <p:cNvPr id="13" name="Picture Placeholder 12" descr="A close-up of tree bark">
            <a:extLst>
              <a:ext uri="{FF2B5EF4-FFF2-40B4-BE49-F238E27FC236}">
                <a16:creationId xmlns:a16="http://schemas.microsoft.com/office/drawing/2014/main" id="{19BFA3B7-65A4-D55E-63A3-F430299BFF6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921" y="4142232"/>
            <a:ext cx="2606040" cy="2075688"/>
          </a:xfrm>
        </p:spPr>
      </p:pic>
      <p:pic>
        <p:nvPicPr>
          <p:cNvPr id="15" name="Picture Placeholder 14" descr="A close up of a green tree branch">
            <a:extLst>
              <a:ext uri="{FF2B5EF4-FFF2-40B4-BE49-F238E27FC236}">
                <a16:creationId xmlns:a16="http://schemas.microsoft.com/office/drawing/2014/main" id="{628140E9-3CBA-38B4-C907-161F3BF010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100" y="4142232"/>
            <a:ext cx="2606040" cy="2075688"/>
          </a:xfrm>
        </p:spPr>
      </p:pic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32F92EA9-F512-573A-9EDF-E0292D060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035113FE-72A7-2224-0F08-780358A90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AB6F4E14-B86D-718C-9514-B7C31E9DD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52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0152B-2261-82AE-55A0-0E098D25D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93220-EA74-126E-C5FF-5BC044D2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Proximity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2350C-04D6-21B9-F246-2DCD375D0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5099"/>
            <a:ext cx="3466927" cy="4266757"/>
          </a:xfrm>
        </p:spPr>
        <p:txBody>
          <a:bodyPr/>
          <a:lstStyle/>
          <a:p>
            <a:r>
              <a:rPr lang="en-US" dirty="0"/>
              <a:t>Overfit if use all training data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Trees grown until pure (typically)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In-bag points of different classes always in different nodes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Exaggerate class separation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AC638-A51A-D8B1-9DD5-8A67F862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Content Placeholder 7" descr="A comparison of different colored dots&#10;&#10;AI-generated content may be incorrect.">
            <a:extLst>
              <a:ext uri="{FF2B5EF4-FFF2-40B4-BE49-F238E27FC236}">
                <a16:creationId xmlns:a16="http://schemas.microsoft.com/office/drawing/2014/main" id="{9A0B9F23-8E72-0509-E1BF-27B6C802D3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06715" y="1875099"/>
            <a:ext cx="7511130" cy="346083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DF3028-F80F-48F2-DCC4-71027D7E09B2}"/>
              </a:ext>
            </a:extLst>
          </p:cNvPr>
          <p:cNvSpPr txBox="1"/>
          <p:nvPr/>
        </p:nvSpPr>
        <p:spPr>
          <a:xfrm>
            <a:off x="4732961" y="5415727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random sample of 300 points generated from a bivariate normal distribution was randomly assigned one of three classes. MDS was applied to 1 – proximities.</a:t>
            </a:r>
          </a:p>
        </p:txBody>
      </p:sp>
    </p:spTree>
    <p:extLst>
      <p:ext uri="{BB962C8B-B14F-4D97-AF65-F5344CB8AC3E}">
        <p14:creationId xmlns:p14="http://schemas.microsoft.com/office/powerpoint/2010/main" val="2520995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A732EB-EB0D-0022-B725-0F7BEB251041}"/>
              </a:ext>
            </a:extLst>
          </p:cNvPr>
          <p:cNvSpPr/>
          <p:nvPr/>
        </p:nvSpPr>
        <p:spPr>
          <a:xfrm>
            <a:off x="8105775" y="2667000"/>
            <a:ext cx="3467100" cy="13335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4DE3E-3FD1-FE47-37FD-A8E2A7AE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Proximities as Neighbor-based Predictor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DBBF2-9F61-F5C0-2E7E-892F4A3F5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44853"/>
            <a:ext cx="7056437" cy="37512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What do we want? </a:t>
            </a:r>
          </a:p>
          <a:p>
            <a:r>
              <a:rPr lang="en-US" dirty="0"/>
              <a:t>The similarity measure to encapsulate the supervised learning from the random forest!</a:t>
            </a:r>
          </a:p>
          <a:p>
            <a:r>
              <a:rPr lang="en-US" dirty="0"/>
              <a:t>E.g., we want a proximity-weighted predictor to match the RF OOB predictions.</a:t>
            </a:r>
          </a:p>
          <a:p>
            <a:r>
              <a:rPr lang="en-US" dirty="0"/>
              <a:t>This is </a:t>
            </a:r>
            <a:r>
              <a:rPr lang="en-US" b="1" dirty="0"/>
              <a:t>not the case </a:t>
            </a:r>
            <a:r>
              <a:rPr lang="en-US" dirty="0"/>
              <a:t>with the original definition, even when limiting it to OOB points only.</a:t>
            </a:r>
          </a:p>
          <a:p>
            <a:pPr marL="0" indent="0">
              <a:buNone/>
            </a:pPr>
            <a:r>
              <a:rPr lang="en-US" b="1" dirty="0"/>
              <a:t>Why does this not work?</a:t>
            </a:r>
          </a:p>
          <a:p>
            <a:r>
              <a:rPr lang="en-US" dirty="0"/>
              <a:t>The voting mechanism in random forests considers all training instances, not just pairwise relationships.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E946E6-CF5D-0363-716D-3BDC3450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E8751-992A-2715-D5A2-881A67E9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C6CE1-4010-4D19-C87E-26E3E07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F4538A7-4B09-B3B4-1934-AD2465475AB5}"/>
              </a:ext>
            </a:extLst>
          </p:cNvPr>
          <p:cNvSpPr txBox="1">
            <a:spLocks/>
          </p:cNvSpPr>
          <p:nvPr/>
        </p:nvSpPr>
        <p:spPr>
          <a:xfrm>
            <a:off x="8029575" y="2044853"/>
            <a:ext cx="4162425" cy="3751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Similar to SVM Predictions: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DA5E1-E014-14E7-6A1B-5956D2F6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503" y="2784990"/>
            <a:ext cx="3236597" cy="1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2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E70C-A57C-32A7-7D5E-E8815D35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 Preserving Proximities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0DBEC-3FB3-1522-C189-6BB9CF609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Account for Prediction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ACC64-9AA6-B9B9-D994-99CA96D29D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Proximities to be defined between an OOB point and all “similar” training points.</a:t>
            </a:r>
          </a:p>
          <a:p>
            <a:r>
              <a:rPr lang="en-US" dirty="0"/>
              <a:t>Tree-wise proximities proportionate to size of terminal node.</a:t>
            </a:r>
          </a:p>
          <a:p>
            <a:r>
              <a:rPr lang="en-US" dirty="0"/>
              <a:t>Proximity weighted predictor matches OOB or test predictions.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FD0BFD-58C3-9430-262B-C36B091C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795A0-0542-D72F-C26B-4CBF2F5E5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724-38FF-02F5-741D-1507CA06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C21773-2D25-AD66-DA0B-BD46085B23D2}"/>
              </a:ext>
            </a:extLst>
          </p:cNvPr>
          <p:cNvSpPr/>
          <p:nvPr/>
        </p:nvSpPr>
        <p:spPr>
          <a:xfrm>
            <a:off x="5882479" y="2019595"/>
            <a:ext cx="5756277" cy="38017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1935B73-5AB4-C740-42C5-BFA40BE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4" y="2329434"/>
            <a:ext cx="5183188" cy="32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0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DFB2CB-317A-06FF-F5B9-2DB37379632E}"/>
              </a:ext>
            </a:extLst>
          </p:cNvPr>
          <p:cNvSpPr/>
          <p:nvPr/>
        </p:nvSpPr>
        <p:spPr>
          <a:xfrm>
            <a:off x="6781800" y="3290607"/>
            <a:ext cx="5248275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682FD64-911E-80D2-738A-35799944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Random Forest Geometry- and Accuracy-Preserving Proximities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67B3E9-B237-224D-D0A5-8D28A181D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D817E-377A-7295-BF28-9A7759139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210CE-1192-F84D-69DD-41D678BED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graphicFrame>
        <p:nvGraphicFramePr>
          <p:cNvPr id="18" name="Rectangle 2">
            <a:extLst>
              <a:ext uri="{FF2B5EF4-FFF2-40B4-BE49-F238E27FC236}">
                <a16:creationId xmlns:a16="http://schemas.microsoft.com/office/drawing/2014/main" id="{49DD8BD3-E428-E4B5-18CD-6901A7F85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086512"/>
              </p:ext>
            </p:extLst>
          </p:nvPr>
        </p:nvGraphicFramePr>
        <p:xfrm>
          <a:off x="838200" y="1811756"/>
          <a:ext cx="5800725" cy="4190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5C6E8BC9-DCAB-0619-000C-B3B496CD4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640" y="3452238"/>
            <a:ext cx="4898594" cy="8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3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1F07-980D-54D7-A6BB-8CB84844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Proximity-Weighted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08AD7-DE01-037A-C201-D2BFB1DBD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25" y="1824096"/>
            <a:ext cx="5453200" cy="4190323"/>
          </a:xfrm>
        </p:spPr>
        <p:txBody>
          <a:bodyPr/>
          <a:lstStyle/>
          <a:p>
            <a:r>
              <a:rPr lang="en-US" dirty="0"/>
              <a:t>As desired, RF predictions match proximity predictions</a:t>
            </a:r>
          </a:p>
          <a:p>
            <a:r>
              <a:rPr lang="en-US" dirty="0"/>
              <a:t>(Results aggregated across 24 datasets/10 repetitions)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7C24D-C1A8-AD42-8D00-0C0AC14D1A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B58F9-9A8F-897E-26F8-0D19A91D1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8E647-8379-E22C-CCB9-98208EC6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030" y="136525"/>
            <a:ext cx="3979969" cy="662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3C23-6B7E-4A76-8D61-F376DF56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A0157-AB89-1C0D-A033-AC8108A84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you would like to buy a car. What are some aspects you need to consider? What are the most important variables for your decision?</a:t>
            </a:r>
          </a:p>
        </p:txBody>
      </p:sp>
      <p:pic>
        <p:nvPicPr>
          <p:cNvPr id="1026" name="Picture 2" descr="AI Car Image Generator | Imagoria">
            <a:extLst>
              <a:ext uri="{FF2B5EF4-FFF2-40B4-BE49-F238E27FC236}">
                <a16:creationId xmlns:a16="http://schemas.microsoft.com/office/drawing/2014/main" id="{AB88C4D6-8B66-5645-2C85-AF6190AF79C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1" b="49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396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42A2-3EF8-F0A3-651D-45F5A89A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RF-GAP Proximities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A3466-B8A2-1F18-5571-B31C6146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RF-GAP proximities are not symmetric! </a:t>
            </a:r>
          </a:p>
          <a:p>
            <a:r>
              <a:rPr lang="en-US" dirty="0"/>
              <a:t>By design, p(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 = 0 to serve as proper weights for RF predictions.</a:t>
            </a:r>
          </a:p>
          <a:p>
            <a:r>
              <a:rPr lang="en-US" dirty="0"/>
              <a:t>For some applications, we must reassign self-similarity and symmetrize.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guarantees that self-similarity is maximal but on the same scale.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78FA3-315E-0722-F5EF-4443FE7E86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85ED-4534-0D75-0046-C37E0901F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08186-5D17-5205-8A4C-C7A6A47CB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01FE56-6AB4-4832-75CE-579EDC18F216}"/>
              </a:ext>
            </a:extLst>
          </p:cNvPr>
          <p:cNvSpPr/>
          <p:nvPr/>
        </p:nvSpPr>
        <p:spPr>
          <a:xfrm>
            <a:off x="3136392" y="3145536"/>
            <a:ext cx="4572000" cy="23500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B0009-AD91-0516-9952-900FE6B4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128" y="3300984"/>
            <a:ext cx="4206240" cy="204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09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C04ABC-56C6-5929-6737-9312F065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Applications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5C7D0B-D46B-33DE-895F-80B969F4B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63A3A-AB8B-4FE1-4B24-F749D4D2FA9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3322638" cy="365125"/>
          </a:xfrm>
        </p:spPr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083F3-FC45-9AC9-3323-8B725BBB9B8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029200" cy="365125"/>
          </a:xfrm>
        </p:spPr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C8AC-754C-6F3E-0AD1-5531615BC6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77538" y="6356350"/>
            <a:ext cx="1414462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55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488D-607D-BF8A-0A1E-E2FEF2D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RF-Manifold Alignment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6FBC3-F626-D09C-90B4-37FD1F41CB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0873E-B17C-5F7D-FE77-FA0B44B01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94D5D-412F-A1C3-F303-01EAF1E37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C5D445-FC76-F971-FCF5-B59A78159741}"/>
              </a:ext>
            </a:extLst>
          </p:cNvPr>
          <p:cNvGrpSpPr/>
          <p:nvPr/>
        </p:nvGrpSpPr>
        <p:grpSpPr>
          <a:xfrm>
            <a:off x="6096000" y="447153"/>
            <a:ext cx="5332408" cy="5963694"/>
            <a:chOff x="9293100" y="0"/>
            <a:chExt cx="8910447" cy="10286999"/>
          </a:xfrm>
        </p:grpSpPr>
        <p:pic>
          <p:nvPicPr>
            <p:cNvPr id="38" name="Google Shape;200;g34e0a5e0e01_0_8">
              <a:extLst>
                <a:ext uri="{FF2B5EF4-FFF2-40B4-BE49-F238E27FC236}">
                  <a16:creationId xmlns:a16="http://schemas.microsoft.com/office/drawing/2014/main" id="{66E0EC13-C279-A0E8-3124-653CA03EEDA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807724" y="0"/>
              <a:ext cx="7728127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01;g34e0a5e0e01_0_8" descr="Colorful Cartoon Style Column Chart ...">
              <a:extLst>
                <a:ext uri="{FF2B5EF4-FFF2-40B4-BE49-F238E27FC236}">
                  <a16:creationId xmlns:a16="http://schemas.microsoft.com/office/drawing/2014/main" id="{5A3605F5-E7AC-8028-D045-F2A0914F7BD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1529" r="16677"/>
            <a:stretch/>
          </p:blipFill>
          <p:spPr>
            <a:xfrm>
              <a:off x="12678526" y="548592"/>
              <a:ext cx="2133900" cy="166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202;g34e0a5e0e01_0_8" descr="Computer Network Stock Illustrations ...">
              <a:extLst>
                <a:ext uri="{FF2B5EF4-FFF2-40B4-BE49-F238E27FC236}">
                  <a16:creationId xmlns:a16="http://schemas.microsoft.com/office/drawing/2014/main" id="{28E5967E-6E0D-E50E-DA72-EDEF773FFCC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14397" y="3045600"/>
              <a:ext cx="1589150" cy="161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203;g34e0a5e0e01_0_8" descr="Scatter plot Vector Icons free download ...">
              <a:extLst>
                <a:ext uri="{FF2B5EF4-FFF2-40B4-BE49-F238E27FC236}">
                  <a16:creationId xmlns:a16="http://schemas.microsoft.com/office/drawing/2014/main" id="{C0935956-CE6D-A621-BB68-335E202B8E8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112" t="7029" r="6273" b="-7029"/>
            <a:stretch/>
          </p:blipFill>
          <p:spPr>
            <a:xfrm rot="-3015536">
              <a:off x="16462360" y="8895275"/>
              <a:ext cx="1179231" cy="133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204;g34e0a5e0e01_0_8" descr="Neural Network Vector Art, Icons, and ...">
              <a:extLst>
                <a:ext uri="{FF2B5EF4-FFF2-40B4-BE49-F238E27FC236}">
                  <a16:creationId xmlns:a16="http://schemas.microsoft.com/office/drawing/2014/main" id="{B8289CC4-4667-F54A-1FB5-1104A209DD5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6575" y="7214900"/>
              <a:ext cx="2339250" cy="233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205;g34e0a5e0e01_0_8" descr="Shortest Path in Binary Matrix - LeetCode">
              <a:extLst>
                <a:ext uri="{FF2B5EF4-FFF2-40B4-BE49-F238E27FC236}">
                  <a16:creationId xmlns:a16="http://schemas.microsoft.com/office/drawing/2014/main" id="{6BEB652F-AB06-72DE-5394-51F4B92CA89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58862"/>
            <a:stretch/>
          </p:blipFill>
          <p:spPr>
            <a:xfrm>
              <a:off x="9293100" y="2461470"/>
              <a:ext cx="1589150" cy="1675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206;g34e0a5e0e01_0_8">
              <a:extLst>
                <a:ext uri="{FF2B5EF4-FFF2-40B4-BE49-F238E27FC236}">
                  <a16:creationId xmlns:a16="http://schemas.microsoft.com/office/drawing/2014/main" id="{7136AD68-3B19-3121-3EC3-946C4FCFE667}"/>
                </a:ext>
              </a:extLst>
            </p:cNvPr>
            <p:cNvSpPr/>
            <p:nvPr/>
          </p:nvSpPr>
          <p:spPr>
            <a:xfrm>
              <a:off x="17128551" y="3471899"/>
              <a:ext cx="186600" cy="189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7;g34e0a5e0e01_0_8">
              <a:extLst>
                <a:ext uri="{FF2B5EF4-FFF2-40B4-BE49-F238E27FC236}">
                  <a16:creationId xmlns:a16="http://schemas.microsoft.com/office/drawing/2014/main" id="{AFFAD03A-0013-47EB-C8E5-6A8A6F0BF436}"/>
                </a:ext>
              </a:extLst>
            </p:cNvPr>
            <p:cNvSpPr/>
            <p:nvPr/>
          </p:nvSpPr>
          <p:spPr>
            <a:xfrm>
              <a:off x="17315662" y="4365883"/>
              <a:ext cx="186600" cy="189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8;g34e0a5e0e01_0_8">
              <a:extLst>
                <a:ext uri="{FF2B5EF4-FFF2-40B4-BE49-F238E27FC236}">
                  <a16:creationId xmlns:a16="http://schemas.microsoft.com/office/drawing/2014/main" id="{7160612B-6604-34BB-C510-FD6C333CA7BB}"/>
                </a:ext>
              </a:extLst>
            </p:cNvPr>
            <p:cNvSpPr/>
            <p:nvPr/>
          </p:nvSpPr>
          <p:spPr>
            <a:xfrm>
              <a:off x="17315653" y="3144753"/>
              <a:ext cx="186600" cy="189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9;g34e0a5e0e01_0_8">
              <a:extLst>
                <a:ext uri="{FF2B5EF4-FFF2-40B4-BE49-F238E27FC236}">
                  <a16:creationId xmlns:a16="http://schemas.microsoft.com/office/drawing/2014/main" id="{C7CCF6E2-5FAB-354F-E999-3DB83F52F24B}"/>
                </a:ext>
              </a:extLst>
            </p:cNvPr>
            <p:cNvSpPr/>
            <p:nvPr/>
          </p:nvSpPr>
          <p:spPr>
            <a:xfrm>
              <a:off x="17832198" y="4064913"/>
              <a:ext cx="186600" cy="189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oogle Shape;210;g34e0a5e0e01_0_8" descr="Diffusion Physics Process Vector Info ...">
              <a:extLst>
                <a:ext uri="{FF2B5EF4-FFF2-40B4-BE49-F238E27FC236}">
                  <a16:creationId xmlns:a16="http://schemas.microsoft.com/office/drawing/2014/main" id="{80C5142E-D5FF-2434-36CC-51562581B58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6533" t="18934" b="24510"/>
            <a:stretch/>
          </p:blipFill>
          <p:spPr>
            <a:xfrm>
              <a:off x="14244250" y="5051600"/>
              <a:ext cx="2003025" cy="121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257;g34dfbea774c_0_50">
            <a:extLst>
              <a:ext uri="{FF2B5EF4-FFF2-40B4-BE49-F238E27FC236}">
                <a16:creationId xmlns:a16="http://schemas.microsoft.com/office/drawing/2014/main" id="{BB52710C-4ED3-9EFB-04EB-EA2BC614A4C9}"/>
              </a:ext>
            </a:extLst>
          </p:cNvPr>
          <p:cNvSpPr txBox="1"/>
          <p:nvPr/>
        </p:nvSpPr>
        <p:spPr>
          <a:xfrm>
            <a:off x="564889" y="5633228"/>
            <a:ext cx="4924383" cy="108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RF-MASH’s resulting manifold on the seeds data set</a:t>
            </a:r>
            <a:endParaRPr sz="2600" b="1" i="0" u="none" strike="noStrike" cap="none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2" name="Google Shape;340;g35ba145b0e3_0_73">
            <a:extLst>
              <a:ext uri="{FF2B5EF4-FFF2-40B4-BE49-F238E27FC236}">
                <a16:creationId xmlns:a16="http://schemas.microsoft.com/office/drawing/2014/main" id="{7D782FC7-86E1-A509-895C-9369CE9AFE8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7581" t="8057" r="3844" b="5862"/>
          <a:stretch/>
        </p:blipFill>
        <p:spPr>
          <a:xfrm>
            <a:off x="344695" y="1789674"/>
            <a:ext cx="5331940" cy="361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285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61E7-F3C9-828B-DB69-D4091D7B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over Combined Proximities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1F675-7AC6-9DF0-5F19-EEA2901D4E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B39F0-3880-FFD4-A181-F29053F1A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AB382-FC9C-13F6-0441-D9B32C6B6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Google Shape;216;p8">
            <a:extLst>
              <a:ext uri="{FF2B5EF4-FFF2-40B4-BE49-F238E27FC236}">
                <a16:creationId xmlns:a16="http://schemas.microsoft.com/office/drawing/2014/main" id="{4EBABF96-78C2-27C3-B6D0-2D22160F1F9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0378" y="1811338"/>
            <a:ext cx="10391244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340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5045-D00A-A176-CF91-47EEAA8D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Classification – Proximity Forests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D79F0A-057E-B3F7-E1F0-18C6274BF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87" y="1425371"/>
            <a:ext cx="9085446" cy="52961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08C2-BE2A-7629-7973-224391061D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D8D7C-630B-7E67-E5F7-692F1B4E7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ABCFB-E96E-9FCD-63F4-76C1F8F8E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23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6E86-CBC9-0D50-BDD9-2C4EFAFF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Autoencoders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4259D8-5A3E-7138-2B60-4C47303BA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976" y="1811338"/>
            <a:ext cx="9912047" cy="4191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629D9-E8EB-F87B-C9F7-A3854CA2C4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FC7FC-E851-DDF7-3336-51BBB1814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76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12F9-E0D3-0493-99A5-410A2309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RF-AE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6AA426-E35C-4109-3082-AEDC0B4F5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423" y="1811338"/>
            <a:ext cx="9643154" cy="4191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9C98-831F-B87B-8BCF-18B1B4A7A2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1D320-2AA8-A29D-05E5-6B546A596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4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B81330-A59C-4CCA-93EA-79083C568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317163-C483-40FC-8872-773FA60DB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Walt Disney</a:t>
            </a:r>
          </a:p>
        </p:txBody>
      </p:sp>
      <p:pic>
        <p:nvPicPr>
          <p:cNvPr id="10" name="Picture Placeholder 9" descr="Close up picture of tree rings">
            <a:extLst>
              <a:ext uri="{FF2B5EF4-FFF2-40B4-BE49-F238E27FC236}">
                <a16:creationId xmlns:a16="http://schemas.microsoft.com/office/drawing/2014/main" id="{48765F05-80B5-4B6A-BBB4-6BF3882823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68" y="3063240"/>
            <a:ext cx="5321808" cy="3154680"/>
          </a:xfrm>
        </p:spPr>
      </p:pic>
      <p:pic>
        <p:nvPicPr>
          <p:cNvPr id="12" name="Picture Placeholder 11" descr="A picture containing trees, outdoor, forest, nature, mist">
            <a:extLst>
              <a:ext uri="{FF2B5EF4-FFF2-40B4-BE49-F238E27FC236}">
                <a16:creationId xmlns:a16="http://schemas.microsoft.com/office/drawing/2014/main" id="{D02C0205-A11E-4DF2-B9A8-C616DB7216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7920" y="3063240"/>
            <a:ext cx="5321808" cy="3154680"/>
          </a:xfr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7AE8A72-7DAE-42BD-99C5-FF9C91A3B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CF8A1E1-A9DC-4644-9A53-D5C899540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B31DF5-C74E-43EC-894C-2E5DC0D5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36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6" name="Picture Placeholder 5" descr="forest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AA0E395-EB95-4646-A4B3-EAB7C68D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5052E-4DB1-8D9A-B4F7-40390FE6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27" y="4061293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3E721-66C1-C569-2D12-E7B1B6D69726}"/>
              </a:ext>
            </a:extLst>
          </p:cNvPr>
          <p:cNvSpPr txBox="1"/>
          <p:nvPr/>
        </p:nvSpPr>
        <p:spPr>
          <a:xfrm>
            <a:off x="8815905" y="598701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RF-AE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C80FD1-F0C3-5881-0E8B-14E97670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41" y="4061293"/>
            <a:ext cx="18288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5EAB7F-D2BB-757D-8BBD-E573064B6781}"/>
              </a:ext>
            </a:extLst>
          </p:cNvPr>
          <p:cNvSpPr txBox="1"/>
          <p:nvPr/>
        </p:nvSpPr>
        <p:spPr>
          <a:xfrm>
            <a:off x="6119221" y="598541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RF-MA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5880C0-4B7B-6621-D359-70D9780E2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99" y="1141622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1241EB-7152-2705-C33B-75A8FF9BE391}"/>
              </a:ext>
            </a:extLst>
          </p:cNvPr>
          <p:cNvSpPr txBox="1"/>
          <p:nvPr/>
        </p:nvSpPr>
        <p:spPr>
          <a:xfrm>
            <a:off x="5984466" y="3088203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RF-PHATE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D2C78-BE58-05D9-2118-FDE30F1B1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573" y="2051042"/>
            <a:ext cx="2099024" cy="20990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5AA4F9-6BFC-67C1-2D40-6C33275B2A51}"/>
              </a:ext>
            </a:extLst>
          </p:cNvPr>
          <p:cNvSpPr txBox="1"/>
          <p:nvPr/>
        </p:nvSpPr>
        <p:spPr>
          <a:xfrm>
            <a:off x="1661106" y="428976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RF-GAP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DC153D-D9E8-727F-9FFB-8CC228BD3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636" y="1131997"/>
            <a:ext cx="1828800" cy="1828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F287FC-E7AF-316F-66F8-9F297A2B1B07}"/>
              </a:ext>
            </a:extLst>
          </p:cNvPr>
          <p:cNvSpPr txBox="1"/>
          <p:nvPr/>
        </p:nvSpPr>
        <p:spPr>
          <a:xfrm>
            <a:off x="8190304" y="3075418"/>
            <a:ext cx="210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Seres (PF-GAP)</a:t>
            </a:r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0A5F-F7B5-C67C-907A-518B15A4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1BB1-5682-652E-4423-7F05B1816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Classification and Regression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Predictive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Sequences of binary questions (yes/no)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predictions by following paths and voting/aggregating responses.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Placeholder 11" descr="Close-up of orchard in Canada">
            <a:extLst>
              <a:ext uri="{FF2B5EF4-FFF2-40B4-BE49-F238E27FC236}">
                <a16:creationId xmlns:a16="http://schemas.microsoft.com/office/drawing/2014/main" id="{49E8D365-2155-FA4D-E593-7EA92EE246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47" r="8147"/>
          <a:stretch>
            <a:fillRect/>
          </a:stretch>
        </p:blipFill>
        <p:spPr/>
      </p:pic>
      <p:pic>
        <p:nvPicPr>
          <p:cNvPr id="14" name="Picture Placeholder 13" descr="A pine branch that has frostbitten">
            <a:extLst>
              <a:ext uri="{FF2B5EF4-FFF2-40B4-BE49-F238E27FC236}">
                <a16:creationId xmlns:a16="http://schemas.microsoft.com/office/drawing/2014/main" id="{3B406891-2BE2-A755-7877-4E13416AD9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191" r="8191"/>
          <a:stretch>
            <a:fillRect/>
          </a:stretch>
        </p:blipFill>
        <p:spPr/>
      </p:pic>
      <p:pic>
        <p:nvPicPr>
          <p:cNvPr id="16" name="Picture Placeholder 15" descr="Sunlight filtering thru forest canopy illuminating dirt road">
            <a:extLst>
              <a:ext uri="{FF2B5EF4-FFF2-40B4-BE49-F238E27FC236}">
                <a16:creationId xmlns:a16="http://schemas.microsoft.com/office/drawing/2014/main" id="{0E1660BD-4881-FDDD-E516-7A5A5554B9C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8155" r="8155"/>
          <a:stretch>
            <a:fillRect/>
          </a:stretch>
        </p:blipFill>
        <p:spPr/>
      </p:pic>
      <p:pic>
        <p:nvPicPr>
          <p:cNvPr id="18" name="Picture Placeholder 17" descr="Green leaves">
            <a:extLst>
              <a:ext uri="{FF2B5EF4-FFF2-40B4-BE49-F238E27FC236}">
                <a16:creationId xmlns:a16="http://schemas.microsoft.com/office/drawing/2014/main" id="{062C2E77-4753-1700-39BD-14D10C4E2D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8180" r="8180"/>
          <a:stretch>
            <a:fillRect/>
          </a:stretch>
        </p:blipFill>
        <p:spPr/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4B5C14F-B502-3784-DDCC-EFCC33C751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696B48A-9480-FFBF-BF72-D23959022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06F697-24B1-32A6-8713-B75A06B79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3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AE13-DF81-732F-EFEF-82E703AE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08544-2EA9-38C4-4407-DA76B5E2B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Tree: Estimate MGP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29717-658C-C4F4-45DF-FD182D0AC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(Beginning)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 or Leaf (End)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Daughter/ (Internal)</a:t>
            </a:r>
          </a:p>
          <a:p>
            <a:r>
              <a:rPr lang="en-US" dirty="0"/>
              <a:t>Splits: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Splitting Variables (What)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Points (Where)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Splitting Criteria (Why/How)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diagram of a algorithm&#10;&#10;AI-generated content may be incorrect.">
            <a:extLst>
              <a:ext uri="{FF2B5EF4-FFF2-40B4-BE49-F238E27FC236}">
                <a16:creationId xmlns:a16="http://schemas.microsoft.com/office/drawing/2014/main" id="{3BEE7564-9867-E1B1-1AA8-1CC39CB9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308105"/>
            <a:ext cx="6342765" cy="479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3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3F7FA3-C5F2-317A-0E94-FF6CDB4610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Splits form orthogonal decision regions.</a:t>
            </a:r>
          </a:p>
          <a:p>
            <a:r>
              <a:rPr lang="en-US" dirty="0"/>
              <a:t>Splits spanning the space come first.</a:t>
            </a:r>
          </a:p>
          <a:p>
            <a:r>
              <a:rPr lang="en-US" dirty="0"/>
              <a:t>Early variables </a:t>
            </a:r>
            <a:r>
              <a:rPr lang="en-US" dirty="0">
                <a:sym typeface="Wingdings" panose="05000000000000000000" pitchFamily="2" charset="2"/>
              </a:rPr>
              <a:t> important</a:t>
            </a:r>
            <a:endParaRPr lang="en-US" dirty="0"/>
          </a:p>
        </p:txBody>
      </p:sp>
      <p:pic>
        <p:nvPicPr>
          <p:cNvPr id="6" name="Content Placeholder 5" descr="A diagram of a tree decision boundary&#10;&#10;AI-generated content may be incorrect.">
            <a:extLst>
              <a:ext uri="{FF2B5EF4-FFF2-40B4-BE49-F238E27FC236}">
                <a16:creationId xmlns:a16="http://schemas.microsoft.com/office/drawing/2014/main" id="{4C2BBE33-9167-4C54-FA93-C84FEB668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5325"/>
            <a:ext cx="5181600" cy="399765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15DBDF-7AE7-7074-D7A2-7759807C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Decision Boundaries</a:t>
            </a:r>
          </a:p>
        </p:txBody>
      </p:sp>
    </p:spTree>
    <p:extLst>
      <p:ext uri="{BB962C8B-B14F-4D97-AF65-F5344CB8AC3E}">
        <p14:creationId xmlns:p14="http://schemas.microsoft.com/office/powerpoint/2010/main" val="346404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81CE-D159-EAD3-B19E-826686F07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>
            <a:normAutofit/>
          </a:bodyPr>
          <a:lstStyle/>
          <a:p>
            <a:r>
              <a:rPr lang="en-US" dirty="0"/>
              <a:t>How to determine which variables?</a:t>
            </a:r>
          </a:p>
          <a:p>
            <a:r>
              <a:rPr lang="en-US" dirty="0"/>
              <a:t>Which questions to ask first?</a:t>
            </a:r>
          </a:p>
          <a:p>
            <a:r>
              <a:rPr lang="en-US" dirty="0"/>
              <a:t>How to determine split points?</a:t>
            </a:r>
          </a:p>
          <a:p>
            <a:r>
              <a:rPr lang="en-US" dirty="0"/>
              <a:t>What process optimizes the decision-making?</a:t>
            </a:r>
          </a:p>
        </p:txBody>
      </p:sp>
      <p:pic>
        <p:nvPicPr>
          <p:cNvPr id="6" name="Content Placeholder 5" descr="Spheres on wire">
            <a:extLst>
              <a:ext uri="{FF2B5EF4-FFF2-40B4-BE49-F238E27FC236}">
                <a16:creationId xmlns:a16="http://schemas.microsoft.com/office/drawing/2014/main" id="{043EAF6E-09EC-1845-2073-A5C27DD25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3628" r="7138" b="-1"/>
          <a:stretch>
            <a:fillRect/>
          </a:stretch>
        </p:blipFill>
        <p:spPr>
          <a:xfrm>
            <a:off x="6172200" y="1811756"/>
            <a:ext cx="5181600" cy="4365207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A1967-F7CA-A489-51A4-186052D3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Mechanics of CART</a:t>
            </a:r>
          </a:p>
        </p:txBody>
      </p:sp>
    </p:spTree>
    <p:extLst>
      <p:ext uri="{BB962C8B-B14F-4D97-AF65-F5344CB8AC3E}">
        <p14:creationId xmlns:p14="http://schemas.microsoft.com/office/powerpoint/2010/main" val="407763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ADC7E1-CB4C-B1DA-210E-68557DC22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9043" y="2390587"/>
            <a:ext cx="5157787" cy="3751268"/>
          </a:xfrm>
        </p:spPr>
        <p:txBody>
          <a:bodyPr/>
          <a:lstStyle/>
          <a:p>
            <a:r>
              <a:rPr lang="en-US" dirty="0"/>
              <a:t>Quantifies the probability of misclassifying a randomly chosen data point if it's labeled according to the class distribution.</a:t>
            </a:r>
          </a:p>
          <a:p>
            <a:r>
              <a:rPr lang="en-US" b="1" dirty="0"/>
              <a:t>A lower Gini Impurity (closer to 0)</a:t>
            </a:r>
            <a:r>
              <a:rPr lang="en-US" dirty="0"/>
              <a:t> indicates a purer node (e.g., all one class)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56408F4-A295-0992-893D-69CFBA6D8919}"/>
              </a:ext>
            </a:extLst>
          </p:cNvPr>
          <p:cNvSpPr/>
          <p:nvPr/>
        </p:nvSpPr>
        <p:spPr>
          <a:xfrm>
            <a:off x="2371725" y="5278603"/>
            <a:ext cx="2686050" cy="1447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63BAD-6DBE-6A9B-5ABB-F4BA97D6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CART: Optimizing Splits (Classification)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6B9712-D0CB-8F3C-2950-2272BE5FA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GINI Impurity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8689E8-E582-F115-7737-CA481F219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Impurity Example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17C273E-D76D-2674-C2FB-D2F2AEE46F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6391220" y="2390775"/>
            <a:ext cx="4738798" cy="3751263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B1FBC6-EA28-A1B5-78E3-C8BE504FB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43" y="5479057"/>
            <a:ext cx="2270365" cy="10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7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235DC-7D96-C19A-302A-C0278D158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D328ED-FD77-77AA-21A2-96C730022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9043" y="2390587"/>
            <a:ext cx="5157787" cy="3751268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Evaluate all possible splits</a:t>
            </a:r>
          </a:p>
          <a:p>
            <a:pPr marL="800100" lvl="2" indent="-457200">
              <a:buFont typeface="+mj-lt"/>
              <a:buAutoNum type="alphaLcParenR"/>
            </a:pPr>
            <a:r>
              <a:rPr lang="en-US" dirty="0"/>
              <a:t>Median between continuous values</a:t>
            </a:r>
          </a:p>
          <a:p>
            <a:pPr marL="800100" lvl="2" indent="-457200">
              <a:buFont typeface="+mj-lt"/>
              <a:buAutoNum type="alphaLcParenR"/>
            </a:pPr>
            <a:r>
              <a:rPr lang="en-US" dirty="0"/>
              <a:t>Subsets/groupings of categorical</a:t>
            </a:r>
          </a:p>
          <a:p>
            <a:pPr indent="-457200">
              <a:buFont typeface="+mj-lt"/>
              <a:buAutoNum type="arabicPeriod"/>
            </a:pPr>
            <a:r>
              <a:rPr lang="en-US" dirty="0"/>
              <a:t>Partition the data by split</a:t>
            </a:r>
          </a:p>
          <a:p>
            <a:pPr indent="-457200">
              <a:buFont typeface="+mj-lt"/>
              <a:buAutoNum type="arabicPeriod"/>
            </a:pPr>
            <a:r>
              <a:rPr lang="en-US" dirty="0"/>
              <a:t>Compute Gini impurity by branch</a:t>
            </a:r>
          </a:p>
          <a:p>
            <a:pPr indent="-457200">
              <a:buFont typeface="+mj-lt"/>
              <a:buAutoNum type="arabicPeriod"/>
            </a:pPr>
            <a:r>
              <a:rPr lang="en-US" dirty="0"/>
              <a:t>Calculate weighted impurity</a:t>
            </a:r>
          </a:p>
          <a:p>
            <a:pPr indent="-457200">
              <a:buFont typeface="+mj-lt"/>
              <a:buAutoNum type="arabicPeriod"/>
            </a:pPr>
            <a:endParaRPr lang="en-US" dirty="0"/>
          </a:p>
          <a:p>
            <a:pPr indent="-457200">
              <a:buFont typeface="+mj-lt"/>
              <a:buAutoNum type="arabicPeriod"/>
            </a:pPr>
            <a:endParaRPr lang="en-US" dirty="0"/>
          </a:p>
          <a:p>
            <a:pPr indent="-457200">
              <a:buFont typeface="+mj-lt"/>
              <a:buAutoNum type="arabicPeriod"/>
            </a:pPr>
            <a:r>
              <a:rPr lang="en-US" dirty="0"/>
              <a:t>Choose split by min. impurity</a:t>
            </a:r>
          </a:p>
          <a:p>
            <a:pPr marL="800100" lvl="2" indent="-457200">
              <a:buFont typeface="+mj-lt"/>
              <a:buAutoNum type="alphaLcParenR"/>
            </a:pPr>
            <a:endParaRPr lang="en-US" dirty="0"/>
          </a:p>
          <a:p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EA178A-B001-D849-E9CC-058955F5217C}"/>
              </a:ext>
            </a:extLst>
          </p:cNvPr>
          <p:cNvSpPr/>
          <p:nvPr/>
        </p:nvSpPr>
        <p:spPr>
          <a:xfrm>
            <a:off x="1332076" y="4686300"/>
            <a:ext cx="3487574" cy="8191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9765B0-8C1B-5D89-0EE8-A44A961A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CART: Optimization Steps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5334A3-3F23-958E-8ACF-C450D94F9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GINI Optimization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DED662-558E-3197-624E-C57C4A067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916C3C-F8B1-6A3F-A9CE-F6AB726C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45" y="4853296"/>
            <a:ext cx="3192920" cy="53785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E37AAB-6681-F19C-1063-A842CF748CD9}"/>
              </a:ext>
            </a:extLst>
          </p:cNvPr>
          <p:cNvSpPr/>
          <p:nvPr/>
        </p:nvSpPr>
        <p:spPr>
          <a:xfrm>
            <a:off x="7429500" y="218981"/>
            <a:ext cx="2705100" cy="1447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333B1-F18D-AA77-8C1E-2C5A3982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18" y="428584"/>
            <a:ext cx="2270365" cy="1046891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file"/>
            <a:extLst>
              <a:ext uri="{FF2B5EF4-FFF2-40B4-BE49-F238E27FC236}">
                <a16:creationId xmlns:a16="http://schemas.microsoft.com/office/drawing/2014/main" id="{909B18DE-54B5-8E9B-203A-3B9A9AB917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13414" y="2529844"/>
            <a:ext cx="4738798" cy="3751262"/>
          </a:xfrm>
          <a:prstGeom prst="rect">
            <a:avLst/>
          </a:prstGeom>
        </p:spPr>
      </p:pic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A208B4CD-346C-6438-532F-D1FB6DECA4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rcRect/>
          <a:stretch/>
        </p:blipFill>
        <p:spPr>
          <a:xfrm>
            <a:off x="6613414" y="2529844"/>
            <a:ext cx="4738798" cy="3751263"/>
          </a:xfrm>
        </p:spPr>
      </p:pic>
      <p:pic>
        <p:nvPicPr>
          <p:cNvPr id="18" name="Picture 17" descr="A diagram of a tree decision">
            <a:extLst>
              <a:ext uri="{FF2B5EF4-FFF2-40B4-BE49-F238E27FC236}">
                <a16:creationId xmlns:a16="http://schemas.microsoft.com/office/drawing/2014/main" id="{0EDD6075-0023-07C3-8C83-AE07F1094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415" y="2529843"/>
            <a:ext cx="4738798" cy="37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4064</TotalTime>
  <Words>1271</Words>
  <Application>Microsoft Office PowerPoint</Application>
  <PresentationFormat>Widescreen</PresentationFormat>
  <Paragraphs>269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Dante</vt:lpstr>
      <vt:lpstr>Wingdings</vt:lpstr>
      <vt:lpstr>PineVTI</vt:lpstr>
      <vt:lpstr>Random Forest Proximities and Their Applications in Data Science</vt:lpstr>
      <vt:lpstr>Outline</vt:lpstr>
      <vt:lpstr>Decision Making</vt:lpstr>
      <vt:lpstr>CART</vt:lpstr>
      <vt:lpstr>CART Terminology</vt:lpstr>
      <vt:lpstr>CART Decision Boundaries</vt:lpstr>
      <vt:lpstr>Mechanics of CART</vt:lpstr>
      <vt:lpstr>CART: Optimizing Splits (Classification)</vt:lpstr>
      <vt:lpstr>CART: Optimization Steps</vt:lpstr>
      <vt:lpstr>Other Considerations</vt:lpstr>
      <vt:lpstr>CART: Benefits and Limitations</vt:lpstr>
      <vt:lpstr>Random Forests</vt:lpstr>
      <vt:lpstr>But first.. a little game!</vt:lpstr>
      <vt:lpstr>Ensemble Methods</vt:lpstr>
      <vt:lpstr>Random Forest</vt:lpstr>
      <vt:lpstr>Recall: CART Limitations</vt:lpstr>
      <vt:lpstr>Random Forest Randomizations</vt:lpstr>
      <vt:lpstr>Out-of-Bag Points</vt:lpstr>
      <vt:lpstr>Random Forest Predictions</vt:lpstr>
      <vt:lpstr>Benefits of Random Forests</vt:lpstr>
      <vt:lpstr>Random Forest Proximities</vt:lpstr>
      <vt:lpstr>Proximities in a Nutshell</vt:lpstr>
      <vt:lpstr>What are Random Forest Proximities</vt:lpstr>
      <vt:lpstr>Applications of Proximities</vt:lpstr>
      <vt:lpstr>Other Proximity Considerations</vt:lpstr>
      <vt:lpstr>Proximities as Neighbor-based Predictor</vt:lpstr>
      <vt:lpstr>Accuracy Preserving Proximities </vt:lpstr>
      <vt:lpstr>Random Forest Geometry- and Accuracy-Preserving Proximities</vt:lpstr>
      <vt:lpstr>Proximity-Weighted Errors</vt:lpstr>
      <vt:lpstr>RF-GAP Proximities Notes</vt:lpstr>
      <vt:lpstr>Bonus Applications</vt:lpstr>
      <vt:lpstr>RF-Manifold Alignment</vt:lpstr>
      <vt:lpstr>Diffusion over Combined Proximities</vt:lpstr>
      <vt:lpstr>Time Series Classification – Proximity Forests</vt:lpstr>
      <vt:lpstr>Random Forest Autoencoders </vt:lpstr>
      <vt:lpstr>RF-AE Example</vt:lpstr>
      <vt:lpstr>The way to get started is to quit talking and begin doing.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Jake Rhodes</dc:creator>
  <cp:lastModifiedBy>Jake Rhodes</cp:lastModifiedBy>
  <cp:revision>21</cp:revision>
  <dcterms:created xsi:type="dcterms:W3CDTF">2025-05-19T16:06:42Z</dcterms:created>
  <dcterms:modified xsi:type="dcterms:W3CDTF">2025-05-28T16:22:24Z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